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9"/>
  </p:notesMasterIdLst>
  <p:sldIdLst>
    <p:sldId id="256" r:id="rId2"/>
    <p:sldId id="330" r:id="rId3"/>
    <p:sldId id="336" r:id="rId4"/>
    <p:sldId id="337" r:id="rId5"/>
    <p:sldId id="338" r:id="rId6"/>
    <p:sldId id="339" r:id="rId7"/>
    <p:sldId id="340" r:id="rId8"/>
    <p:sldId id="257" r:id="rId9"/>
    <p:sldId id="271" r:id="rId10"/>
    <p:sldId id="270" r:id="rId11"/>
    <p:sldId id="272" r:id="rId12"/>
    <p:sldId id="273" r:id="rId13"/>
    <p:sldId id="274" r:id="rId14"/>
    <p:sldId id="275" r:id="rId15"/>
    <p:sldId id="276" r:id="rId16"/>
    <p:sldId id="277" r:id="rId17"/>
    <p:sldId id="278" r:id="rId18"/>
    <p:sldId id="279" r:id="rId19"/>
    <p:sldId id="331" r:id="rId20"/>
    <p:sldId id="280" r:id="rId21"/>
    <p:sldId id="258" r:id="rId22"/>
    <p:sldId id="259" r:id="rId23"/>
    <p:sldId id="260" r:id="rId24"/>
    <p:sldId id="261" r:id="rId25"/>
    <p:sldId id="262" r:id="rId26"/>
    <p:sldId id="263" r:id="rId27"/>
    <p:sldId id="264" r:id="rId28"/>
    <p:sldId id="265" r:id="rId29"/>
    <p:sldId id="281" r:id="rId30"/>
    <p:sldId id="282" r:id="rId31"/>
    <p:sldId id="332" r:id="rId32"/>
    <p:sldId id="283" r:id="rId33"/>
    <p:sldId id="288" r:id="rId34"/>
    <p:sldId id="284" r:id="rId35"/>
    <p:sldId id="285" r:id="rId36"/>
    <p:sldId id="289" r:id="rId37"/>
    <p:sldId id="290" r:id="rId38"/>
    <p:sldId id="286" r:id="rId39"/>
    <p:sldId id="291" r:id="rId40"/>
    <p:sldId id="287" r:id="rId41"/>
    <p:sldId id="292" r:id="rId42"/>
    <p:sldId id="293" r:id="rId43"/>
    <p:sldId id="333" r:id="rId44"/>
    <p:sldId id="294" r:id="rId45"/>
    <p:sldId id="295" r:id="rId46"/>
    <p:sldId id="296" r:id="rId47"/>
    <p:sldId id="297" r:id="rId48"/>
    <p:sldId id="298" r:id="rId49"/>
    <p:sldId id="301" r:id="rId50"/>
    <p:sldId id="299" r:id="rId51"/>
    <p:sldId id="300" r:id="rId52"/>
    <p:sldId id="302" r:id="rId53"/>
    <p:sldId id="303" r:id="rId54"/>
    <p:sldId id="304" r:id="rId55"/>
    <p:sldId id="305" r:id="rId56"/>
    <p:sldId id="307" r:id="rId57"/>
    <p:sldId id="308" r:id="rId58"/>
    <p:sldId id="334" r:id="rId59"/>
    <p:sldId id="335" r:id="rId60"/>
    <p:sldId id="309" r:id="rId61"/>
    <p:sldId id="310" r:id="rId62"/>
    <p:sldId id="311" r:id="rId63"/>
    <p:sldId id="312" r:id="rId64"/>
    <p:sldId id="313" r:id="rId65"/>
    <p:sldId id="314" r:id="rId66"/>
    <p:sldId id="316" r:id="rId67"/>
    <p:sldId id="31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05"/>
    <p:restoredTop sz="82213"/>
  </p:normalViewPr>
  <p:slideViewPr>
    <p:cSldViewPr snapToGrid="0" snapToObjects="1">
      <p:cViewPr>
        <p:scale>
          <a:sx n="111" d="100"/>
          <a:sy n="111" d="100"/>
        </p:scale>
        <p:origin x="104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239ACF-B3C0-3744-A8AC-F1212BD2791F}"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02FB729E-D7E7-D648-8F1C-D00DE4D0AFF0}">
      <dgm:prSet phldrT="[Text]"/>
      <dgm:spPr/>
      <dgm:t>
        <a:bodyPr/>
        <a:lstStyle/>
        <a:p>
          <a:r>
            <a:rPr lang="en-US" dirty="0"/>
            <a:t>GWAS in cohorts</a:t>
          </a:r>
        </a:p>
      </dgm:t>
    </dgm:pt>
    <dgm:pt modelId="{B992CAE1-9833-5447-B22D-957E0A70155B}" type="parTrans" cxnId="{6BA17FC3-AA64-0E4F-A168-FCB0985E4547}">
      <dgm:prSet/>
      <dgm:spPr/>
      <dgm:t>
        <a:bodyPr/>
        <a:lstStyle/>
        <a:p>
          <a:endParaRPr lang="en-US"/>
        </a:p>
      </dgm:t>
    </dgm:pt>
    <dgm:pt modelId="{33EBBBE6-3965-F34A-BA99-12BF13A52B26}" type="sibTrans" cxnId="{6BA17FC3-AA64-0E4F-A168-FCB0985E4547}">
      <dgm:prSet/>
      <dgm:spPr/>
      <dgm:t>
        <a:bodyPr/>
        <a:lstStyle/>
        <a:p>
          <a:endParaRPr lang="en-US"/>
        </a:p>
      </dgm:t>
    </dgm:pt>
    <dgm:pt modelId="{050450D0-7858-2A41-B475-17A39A0C8CA3}">
      <dgm:prSet phldrT="[Text]"/>
      <dgm:spPr/>
      <dgm:t>
        <a:bodyPr/>
        <a:lstStyle/>
        <a:p>
          <a:r>
            <a:rPr lang="en-US" dirty="0"/>
            <a:t>Meta-analysis in ancestral groups; Replicated/novel associations</a:t>
          </a:r>
        </a:p>
      </dgm:t>
    </dgm:pt>
    <dgm:pt modelId="{A2B2D879-31FF-DE47-B5DF-2A09B7B746F5}" type="parTrans" cxnId="{24732126-AB20-A444-B91A-F5D0EF004014}">
      <dgm:prSet/>
      <dgm:spPr/>
      <dgm:t>
        <a:bodyPr/>
        <a:lstStyle/>
        <a:p>
          <a:endParaRPr lang="en-US"/>
        </a:p>
      </dgm:t>
    </dgm:pt>
    <dgm:pt modelId="{2059B55B-0D22-D64C-A908-652A9835FC33}" type="sibTrans" cxnId="{24732126-AB20-A444-B91A-F5D0EF004014}">
      <dgm:prSet/>
      <dgm:spPr/>
      <dgm:t>
        <a:bodyPr/>
        <a:lstStyle/>
        <a:p>
          <a:endParaRPr lang="en-US"/>
        </a:p>
      </dgm:t>
    </dgm:pt>
    <dgm:pt modelId="{FB4B9F59-EDE3-274F-B82D-98FD47EADE4A}">
      <dgm:prSet phldrT="[Text]"/>
      <dgm:spPr/>
      <dgm:t>
        <a:bodyPr/>
        <a:lstStyle/>
        <a:p>
          <a:r>
            <a:rPr lang="en-US" dirty="0"/>
            <a:t>Annotation and “heritability enrichment”;</a:t>
          </a:r>
        </a:p>
        <a:p>
          <a:r>
            <a:rPr lang="en-US" dirty="0"/>
            <a:t>Pathway analysis</a:t>
          </a:r>
        </a:p>
      </dgm:t>
    </dgm:pt>
    <dgm:pt modelId="{B95DDEE9-B682-4547-90F5-0D8611DFA504}" type="parTrans" cxnId="{E2A14DA3-1C39-2742-8985-250E8186E737}">
      <dgm:prSet/>
      <dgm:spPr/>
      <dgm:t>
        <a:bodyPr/>
        <a:lstStyle/>
        <a:p>
          <a:endParaRPr lang="en-US"/>
        </a:p>
      </dgm:t>
    </dgm:pt>
    <dgm:pt modelId="{DCCF8EBA-B1A8-844E-811F-35A3465AB82A}" type="sibTrans" cxnId="{E2A14DA3-1C39-2742-8985-250E8186E737}">
      <dgm:prSet/>
      <dgm:spPr/>
      <dgm:t>
        <a:bodyPr/>
        <a:lstStyle/>
        <a:p>
          <a:endParaRPr lang="en-US"/>
        </a:p>
      </dgm:t>
    </dgm:pt>
    <dgm:pt modelId="{B4BAEBA8-6E77-0244-9822-EB047B4ED5EF}">
      <dgm:prSet/>
      <dgm:spPr/>
      <dgm:t>
        <a:bodyPr/>
        <a:lstStyle/>
        <a:p>
          <a:r>
            <a:rPr lang="en-US" dirty="0"/>
            <a:t>“Trans-ancestral” fine-mapping</a:t>
          </a:r>
        </a:p>
      </dgm:t>
    </dgm:pt>
    <dgm:pt modelId="{50B42DF6-6319-2B4C-868D-BEEEEA451AF4}" type="parTrans" cxnId="{2E3DF016-44DB-1745-BEC9-77E05739727F}">
      <dgm:prSet/>
      <dgm:spPr/>
      <dgm:t>
        <a:bodyPr/>
        <a:lstStyle/>
        <a:p>
          <a:endParaRPr lang="en-US"/>
        </a:p>
      </dgm:t>
    </dgm:pt>
    <dgm:pt modelId="{475BFA59-58FA-1847-871B-1B58EFECC71A}" type="sibTrans" cxnId="{2E3DF016-44DB-1745-BEC9-77E05739727F}">
      <dgm:prSet/>
      <dgm:spPr/>
      <dgm:t>
        <a:bodyPr/>
        <a:lstStyle/>
        <a:p>
          <a:endParaRPr lang="en-US"/>
        </a:p>
      </dgm:t>
    </dgm:pt>
    <dgm:pt modelId="{C746C4DF-F298-5D4A-80D8-B09C0B7D18F3}">
      <dgm:prSet/>
      <dgm:spPr/>
      <dgm:t>
        <a:bodyPr/>
        <a:lstStyle/>
        <a:p>
          <a:r>
            <a:rPr lang="en-US" dirty="0"/>
            <a:t>Other heterogeneity-related analyses</a:t>
          </a:r>
        </a:p>
      </dgm:t>
    </dgm:pt>
    <dgm:pt modelId="{027764B0-026F-0347-83A3-A89147358600}" type="parTrans" cxnId="{CE2F2EED-663E-9345-BAE3-55C344A835AD}">
      <dgm:prSet/>
      <dgm:spPr/>
      <dgm:t>
        <a:bodyPr/>
        <a:lstStyle/>
        <a:p>
          <a:endParaRPr lang="en-US"/>
        </a:p>
      </dgm:t>
    </dgm:pt>
    <dgm:pt modelId="{58FB82C8-2B0C-8743-A21A-F42350859379}" type="sibTrans" cxnId="{CE2F2EED-663E-9345-BAE3-55C344A835AD}">
      <dgm:prSet/>
      <dgm:spPr/>
      <dgm:t>
        <a:bodyPr/>
        <a:lstStyle/>
        <a:p>
          <a:endParaRPr lang="en-US"/>
        </a:p>
      </dgm:t>
    </dgm:pt>
    <dgm:pt modelId="{CF495080-49F8-D140-A82A-4391B19B34FD}" type="pres">
      <dgm:prSet presAssocID="{58239ACF-B3C0-3744-A8AC-F1212BD2791F}" presName="Name0" presStyleCnt="0">
        <dgm:presLayoutVars>
          <dgm:dir/>
          <dgm:resizeHandles val="exact"/>
        </dgm:presLayoutVars>
      </dgm:prSet>
      <dgm:spPr/>
    </dgm:pt>
    <dgm:pt modelId="{39EA7EE0-E2E0-7A43-AA86-25D6AF8EC136}" type="pres">
      <dgm:prSet presAssocID="{02FB729E-D7E7-D648-8F1C-D00DE4D0AFF0}" presName="parTxOnly" presStyleLbl="node1" presStyleIdx="0" presStyleCnt="5">
        <dgm:presLayoutVars>
          <dgm:bulletEnabled val="1"/>
        </dgm:presLayoutVars>
      </dgm:prSet>
      <dgm:spPr/>
    </dgm:pt>
    <dgm:pt modelId="{069F8AC8-BCB5-C14A-84D4-01693C3C5AB7}" type="pres">
      <dgm:prSet presAssocID="{33EBBBE6-3965-F34A-BA99-12BF13A52B26}" presName="parSpace" presStyleCnt="0"/>
      <dgm:spPr/>
    </dgm:pt>
    <dgm:pt modelId="{F8A0497E-866F-B140-8D3F-87E2568507F2}" type="pres">
      <dgm:prSet presAssocID="{050450D0-7858-2A41-B475-17A39A0C8CA3}" presName="parTxOnly" presStyleLbl="node1" presStyleIdx="1" presStyleCnt="5">
        <dgm:presLayoutVars>
          <dgm:bulletEnabled val="1"/>
        </dgm:presLayoutVars>
      </dgm:prSet>
      <dgm:spPr/>
    </dgm:pt>
    <dgm:pt modelId="{73894196-F835-6F4C-95AB-3138E731A8B6}" type="pres">
      <dgm:prSet presAssocID="{2059B55B-0D22-D64C-A908-652A9835FC33}" presName="parSpace" presStyleCnt="0"/>
      <dgm:spPr/>
    </dgm:pt>
    <dgm:pt modelId="{F8168B88-2CF3-A84E-BA2D-11B4E4EC45D3}" type="pres">
      <dgm:prSet presAssocID="{FB4B9F59-EDE3-274F-B82D-98FD47EADE4A}" presName="parTxOnly" presStyleLbl="node1" presStyleIdx="2" presStyleCnt="5">
        <dgm:presLayoutVars>
          <dgm:bulletEnabled val="1"/>
        </dgm:presLayoutVars>
      </dgm:prSet>
      <dgm:spPr/>
    </dgm:pt>
    <dgm:pt modelId="{DB804861-F9B7-EF40-8594-F59093181517}" type="pres">
      <dgm:prSet presAssocID="{DCCF8EBA-B1A8-844E-811F-35A3465AB82A}" presName="parSpace" presStyleCnt="0"/>
      <dgm:spPr/>
    </dgm:pt>
    <dgm:pt modelId="{16D5DF4C-FE5F-A246-97F3-0CAE383C105E}" type="pres">
      <dgm:prSet presAssocID="{B4BAEBA8-6E77-0244-9822-EB047B4ED5EF}" presName="parTxOnly" presStyleLbl="node1" presStyleIdx="3" presStyleCnt="5">
        <dgm:presLayoutVars>
          <dgm:bulletEnabled val="1"/>
        </dgm:presLayoutVars>
      </dgm:prSet>
      <dgm:spPr/>
    </dgm:pt>
    <dgm:pt modelId="{E973330F-A552-9F4C-9C4B-17F22F103F33}" type="pres">
      <dgm:prSet presAssocID="{475BFA59-58FA-1847-871B-1B58EFECC71A}" presName="parSpace" presStyleCnt="0"/>
      <dgm:spPr/>
    </dgm:pt>
    <dgm:pt modelId="{3E1A158B-E91B-A94C-BDAA-FC0EEAADB892}" type="pres">
      <dgm:prSet presAssocID="{C746C4DF-F298-5D4A-80D8-B09C0B7D18F3}" presName="parTxOnly" presStyleLbl="node1" presStyleIdx="4" presStyleCnt="5">
        <dgm:presLayoutVars>
          <dgm:bulletEnabled val="1"/>
        </dgm:presLayoutVars>
      </dgm:prSet>
      <dgm:spPr/>
    </dgm:pt>
  </dgm:ptLst>
  <dgm:cxnLst>
    <dgm:cxn modelId="{E307F010-1F12-DE4E-BADF-42367DCF0D15}" type="presOf" srcId="{C746C4DF-F298-5D4A-80D8-B09C0B7D18F3}" destId="{3E1A158B-E91B-A94C-BDAA-FC0EEAADB892}" srcOrd="0" destOrd="0" presId="urn:microsoft.com/office/officeart/2005/8/layout/hChevron3"/>
    <dgm:cxn modelId="{2E3DF016-44DB-1745-BEC9-77E05739727F}" srcId="{58239ACF-B3C0-3744-A8AC-F1212BD2791F}" destId="{B4BAEBA8-6E77-0244-9822-EB047B4ED5EF}" srcOrd="3" destOrd="0" parTransId="{50B42DF6-6319-2B4C-868D-BEEEEA451AF4}" sibTransId="{475BFA59-58FA-1847-871B-1B58EFECC71A}"/>
    <dgm:cxn modelId="{24732126-AB20-A444-B91A-F5D0EF004014}" srcId="{58239ACF-B3C0-3744-A8AC-F1212BD2791F}" destId="{050450D0-7858-2A41-B475-17A39A0C8CA3}" srcOrd="1" destOrd="0" parTransId="{A2B2D879-31FF-DE47-B5DF-2A09B7B746F5}" sibTransId="{2059B55B-0D22-D64C-A908-652A9835FC33}"/>
    <dgm:cxn modelId="{DC961F47-C824-C943-80B5-D3C378A081A7}" type="presOf" srcId="{02FB729E-D7E7-D648-8F1C-D00DE4D0AFF0}" destId="{39EA7EE0-E2E0-7A43-AA86-25D6AF8EC136}" srcOrd="0" destOrd="0" presId="urn:microsoft.com/office/officeart/2005/8/layout/hChevron3"/>
    <dgm:cxn modelId="{62126848-156C-AA4D-8553-72994F97F647}" type="presOf" srcId="{B4BAEBA8-6E77-0244-9822-EB047B4ED5EF}" destId="{16D5DF4C-FE5F-A246-97F3-0CAE383C105E}" srcOrd="0" destOrd="0" presId="urn:microsoft.com/office/officeart/2005/8/layout/hChevron3"/>
    <dgm:cxn modelId="{014FAC55-5B92-DE43-B6D0-98B708E38BBE}" type="presOf" srcId="{58239ACF-B3C0-3744-A8AC-F1212BD2791F}" destId="{CF495080-49F8-D140-A82A-4391B19B34FD}" srcOrd="0" destOrd="0" presId="urn:microsoft.com/office/officeart/2005/8/layout/hChevron3"/>
    <dgm:cxn modelId="{EC05B69A-B923-DA4F-B6BF-BA28C5A3AE7B}" type="presOf" srcId="{050450D0-7858-2A41-B475-17A39A0C8CA3}" destId="{F8A0497E-866F-B140-8D3F-87E2568507F2}" srcOrd="0" destOrd="0" presId="urn:microsoft.com/office/officeart/2005/8/layout/hChevron3"/>
    <dgm:cxn modelId="{E2A14DA3-1C39-2742-8985-250E8186E737}" srcId="{58239ACF-B3C0-3744-A8AC-F1212BD2791F}" destId="{FB4B9F59-EDE3-274F-B82D-98FD47EADE4A}" srcOrd="2" destOrd="0" parTransId="{B95DDEE9-B682-4547-90F5-0D8611DFA504}" sibTransId="{DCCF8EBA-B1A8-844E-811F-35A3465AB82A}"/>
    <dgm:cxn modelId="{3B949CB2-AFEA-3D4A-AFEC-866034FA54B8}" type="presOf" srcId="{FB4B9F59-EDE3-274F-B82D-98FD47EADE4A}" destId="{F8168B88-2CF3-A84E-BA2D-11B4E4EC45D3}" srcOrd="0" destOrd="0" presId="urn:microsoft.com/office/officeart/2005/8/layout/hChevron3"/>
    <dgm:cxn modelId="{6BA17FC3-AA64-0E4F-A168-FCB0985E4547}" srcId="{58239ACF-B3C0-3744-A8AC-F1212BD2791F}" destId="{02FB729E-D7E7-D648-8F1C-D00DE4D0AFF0}" srcOrd="0" destOrd="0" parTransId="{B992CAE1-9833-5447-B22D-957E0A70155B}" sibTransId="{33EBBBE6-3965-F34A-BA99-12BF13A52B26}"/>
    <dgm:cxn modelId="{CE2F2EED-663E-9345-BAE3-55C344A835AD}" srcId="{58239ACF-B3C0-3744-A8AC-F1212BD2791F}" destId="{C746C4DF-F298-5D4A-80D8-B09C0B7D18F3}" srcOrd="4" destOrd="0" parTransId="{027764B0-026F-0347-83A3-A89147358600}" sibTransId="{58FB82C8-2B0C-8743-A21A-F42350859379}"/>
    <dgm:cxn modelId="{DECD0965-2FB5-4F4D-8832-020F69C2B66B}" type="presParOf" srcId="{CF495080-49F8-D140-A82A-4391B19B34FD}" destId="{39EA7EE0-E2E0-7A43-AA86-25D6AF8EC136}" srcOrd="0" destOrd="0" presId="urn:microsoft.com/office/officeart/2005/8/layout/hChevron3"/>
    <dgm:cxn modelId="{3B3F6FA8-38A5-3746-9A13-8B9D0BF0CACF}" type="presParOf" srcId="{CF495080-49F8-D140-A82A-4391B19B34FD}" destId="{069F8AC8-BCB5-C14A-84D4-01693C3C5AB7}" srcOrd="1" destOrd="0" presId="urn:microsoft.com/office/officeart/2005/8/layout/hChevron3"/>
    <dgm:cxn modelId="{1FFFE999-533A-E340-AE54-38969CD9983D}" type="presParOf" srcId="{CF495080-49F8-D140-A82A-4391B19B34FD}" destId="{F8A0497E-866F-B140-8D3F-87E2568507F2}" srcOrd="2" destOrd="0" presId="urn:microsoft.com/office/officeart/2005/8/layout/hChevron3"/>
    <dgm:cxn modelId="{A89E63C0-77F4-E44D-8FA4-58BD689AC1B6}" type="presParOf" srcId="{CF495080-49F8-D140-A82A-4391B19B34FD}" destId="{73894196-F835-6F4C-95AB-3138E731A8B6}" srcOrd="3" destOrd="0" presId="urn:microsoft.com/office/officeart/2005/8/layout/hChevron3"/>
    <dgm:cxn modelId="{16F44C3B-8A93-6D4A-BD42-AC8C0ABB1A7D}" type="presParOf" srcId="{CF495080-49F8-D140-A82A-4391B19B34FD}" destId="{F8168B88-2CF3-A84E-BA2D-11B4E4EC45D3}" srcOrd="4" destOrd="0" presId="urn:microsoft.com/office/officeart/2005/8/layout/hChevron3"/>
    <dgm:cxn modelId="{53705ED5-99ED-434C-83F9-08A042AA9B99}" type="presParOf" srcId="{CF495080-49F8-D140-A82A-4391B19B34FD}" destId="{DB804861-F9B7-EF40-8594-F59093181517}" srcOrd="5" destOrd="0" presId="urn:microsoft.com/office/officeart/2005/8/layout/hChevron3"/>
    <dgm:cxn modelId="{9F866A80-75E8-0045-87F5-518E0ADF81D6}" type="presParOf" srcId="{CF495080-49F8-D140-A82A-4391B19B34FD}" destId="{16D5DF4C-FE5F-A246-97F3-0CAE383C105E}" srcOrd="6" destOrd="0" presId="urn:microsoft.com/office/officeart/2005/8/layout/hChevron3"/>
    <dgm:cxn modelId="{D655E7B0-C6CD-8347-8B32-728292E92A65}" type="presParOf" srcId="{CF495080-49F8-D140-A82A-4391B19B34FD}" destId="{E973330F-A552-9F4C-9C4B-17F22F103F33}" srcOrd="7" destOrd="0" presId="urn:microsoft.com/office/officeart/2005/8/layout/hChevron3"/>
    <dgm:cxn modelId="{3886A30C-04D6-AE4A-A30D-ED67EEFD403F}" type="presParOf" srcId="{CF495080-49F8-D140-A82A-4391B19B34FD}" destId="{3E1A158B-E91B-A94C-BDAA-FC0EEAADB892}"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239ACF-B3C0-3744-A8AC-F1212BD2791F}" type="doc">
      <dgm:prSet loTypeId="urn:microsoft.com/office/officeart/2005/8/layout/hChevron3" loCatId="" qsTypeId="urn:microsoft.com/office/officeart/2005/8/quickstyle/simple1" qsCatId="simple" csTypeId="urn:microsoft.com/office/officeart/2005/8/colors/accent1_2" csCatId="accent1" phldr="1"/>
      <dgm:spPr/>
    </dgm:pt>
    <dgm:pt modelId="{02FB729E-D7E7-D648-8F1C-D00DE4D0AFF0}">
      <dgm:prSet phldrT="[Text]"/>
      <dgm:spPr/>
      <dgm:t>
        <a:bodyPr/>
        <a:lstStyle/>
        <a:p>
          <a:r>
            <a:rPr lang="en-US" dirty="0"/>
            <a:t>Genome-wide meta-analysis of thyroid stimulating hormone levels (TSH) discovers 74 loci (some novel);</a:t>
          </a:r>
        </a:p>
        <a:p>
          <a:r>
            <a:rPr lang="en-US" dirty="0"/>
            <a:t>Gene-based test (rare variant burden)</a:t>
          </a:r>
        </a:p>
      </dgm:t>
    </dgm:pt>
    <dgm:pt modelId="{B992CAE1-9833-5447-B22D-957E0A70155B}" type="parTrans" cxnId="{6BA17FC3-AA64-0E4F-A168-FCB0985E4547}">
      <dgm:prSet/>
      <dgm:spPr/>
      <dgm:t>
        <a:bodyPr/>
        <a:lstStyle/>
        <a:p>
          <a:endParaRPr lang="en-US"/>
        </a:p>
      </dgm:t>
    </dgm:pt>
    <dgm:pt modelId="{33EBBBE6-3965-F34A-BA99-12BF13A52B26}" type="sibTrans" cxnId="{6BA17FC3-AA64-0E4F-A168-FCB0985E4547}">
      <dgm:prSet/>
      <dgm:spPr/>
      <dgm:t>
        <a:bodyPr/>
        <a:lstStyle/>
        <a:p>
          <a:endParaRPr lang="en-US"/>
        </a:p>
      </dgm:t>
    </dgm:pt>
    <dgm:pt modelId="{050450D0-7858-2A41-B475-17A39A0C8CA3}">
      <dgm:prSet phldrT="[Text]"/>
      <dgm:spPr/>
      <dgm:t>
        <a:bodyPr/>
        <a:lstStyle/>
        <a:p>
          <a:r>
            <a:rPr lang="en-US" dirty="0"/>
            <a:t>Fine-mapping &amp; conditional analysis to find potentially causal variants; functional study of a fine-mapped gene</a:t>
          </a:r>
        </a:p>
      </dgm:t>
    </dgm:pt>
    <dgm:pt modelId="{A2B2D879-31FF-DE47-B5DF-2A09B7B746F5}" type="parTrans" cxnId="{24732126-AB20-A444-B91A-F5D0EF004014}">
      <dgm:prSet/>
      <dgm:spPr/>
      <dgm:t>
        <a:bodyPr/>
        <a:lstStyle/>
        <a:p>
          <a:endParaRPr lang="en-US"/>
        </a:p>
      </dgm:t>
    </dgm:pt>
    <dgm:pt modelId="{2059B55B-0D22-D64C-A908-652A9835FC33}" type="sibTrans" cxnId="{24732126-AB20-A444-B91A-F5D0EF004014}">
      <dgm:prSet/>
      <dgm:spPr/>
      <dgm:t>
        <a:bodyPr/>
        <a:lstStyle/>
        <a:p>
          <a:endParaRPr lang="en-US"/>
        </a:p>
      </dgm:t>
    </dgm:pt>
    <dgm:pt modelId="{FB4B9F59-EDE3-274F-B82D-98FD47EADE4A}">
      <dgm:prSet phldrT="[Text]"/>
      <dgm:spPr/>
      <dgm:t>
        <a:bodyPr/>
        <a:lstStyle/>
        <a:p>
          <a:r>
            <a:rPr lang="en-US" dirty="0"/>
            <a:t>Gene/pathway/tissue prioritization analyses using DEPICT</a:t>
          </a:r>
        </a:p>
      </dgm:t>
    </dgm:pt>
    <dgm:pt modelId="{B95DDEE9-B682-4547-90F5-0D8611DFA504}" type="parTrans" cxnId="{E2A14DA3-1C39-2742-8985-250E8186E737}">
      <dgm:prSet/>
      <dgm:spPr/>
      <dgm:t>
        <a:bodyPr/>
        <a:lstStyle/>
        <a:p>
          <a:endParaRPr lang="en-US"/>
        </a:p>
      </dgm:t>
    </dgm:pt>
    <dgm:pt modelId="{DCCF8EBA-B1A8-844E-811F-35A3465AB82A}" type="sibTrans" cxnId="{E2A14DA3-1C39-2742-8985-250E8186E737}">
      <dgm:prSet/>
      <dgm:spPr/>
      <dgm:t>
        <a:bodyPr/>
        <a:lstStyle/>
        <a:p>
          <a:endParaRPr lang="en-US"/>
        </a:p>
      </dgm:t>
    </dgm:pt>
    <dgm:pt modelId="{B4BAEBA8-6E77-0244-9822-EB047B4ED5EF}">
      <dgm:prSet/>
      <dgm:spPr/>
      <dgm:t>
        <a:bodyPr/>
        <a:lstStyle/>
        <a:p>
          <a:r>
            <a:rPr lang="en-US" dirty="0" err="1"/>
            <a:t>PheWAS</a:t>
          </a:r>
          <a:endParaRPr lang="en-US" dirty="0"/>
        </a:p>
      </dgm:t>
    </dgm:pt>
    <dgm:pt modelId="{50B42DF6-6319-2B4C-868D-BEEEEA451AF4}" type="parTrans" cxnId="{2E3DF016-44DB-1745-BEC9-77E05739727F}">
      <dgm:prSet/>
      <dgm:spPr/>
      <dgm:t>
        <a:bodyPr/>
        <a:lstStyle/>
        <a:p>
          <a:endParaRPr lang="en-US"/>
        </a:p>
      </dgm:t>
    </dgm:pt>
    <dgm:pt modelId="{475BFA59-58FA-1847-871B-1B58EFECC71A}" type="sibTrans" cxnId="{2E3DF016-44DB-1745-BEC9-77E05739727F}">
      <dgm:prSet/>
      <dgm:spPr/>
      <dgm:t>
        <a:bodyPr/>
        <a:lstStyle/>
        <a:p>
          <a:endParaRPr lang="en-US"/>
        </a:p>
      </dgm:t>
    </dgm:pt>
    <dgm:pt modelId="{C746C4DF-F298-5D4A-80D8-B09C0B7D18F3}">
      <dgm:prSet/>
      <dgm:spPr/>
      <dgm:t>
        <a:bodyPr/>
        <a:lstStyle/>
        <a:p>
          <a:r>
            <a:rPr lang="en-US" dirty="0"/>
            <a:t>Polygenic risk score</a:t>
          </a:r>
        </a:p>
      </dgm:t>
    </dgm:pt>
    <dgm:pt modelId="{027764B0-026F-0347-83A3-A89147358600}" type="parTrans" cxnId="{CE2F2EED-663E-9345-BAE3-55C344A835AD}">
      <dgm:prSet/>
      <dgm:spPr/>
      <dgm:t>
        <a:bodyPr/>
        <a:lstStyle/>
        <a:p>
          <a:endParaRPr lang="en-US"/>
        </a:p>
      </dgm:t>
    </dgm:pt>
    <dgm:pt modelId="{58FB82C8-2B0C-8743-A21A-F42350859379}" type="sibTrans" cxnId="{CE2F2EED-663E-9345-BAE3-55C344A835AD}">
      <dgm:prSet/>
      <dgm:spPr/>
      <dgm:t>
        <a:bodyPr/>
        <a:lstStyle/>
        <a:p>
          <a:endParaRPr lang="en-US"/>
        </a:p>
      </dgm:t>
    </dgm:pt>
    <dgm:pt modelId="{340809E5-66B8-C845-825D-A9B6E15E68C9}">
      <dgm:prSet/>
      <dgm:spPr/>
      <dgm:t>
        <a:bodyPr/>
        <a:lstStyle/>
        <a:p>
          <a:r>
            <a:rPr lang="en-US" dirty="0"/>
            <a:t>Mendelian randomization</a:t>
          </a:r>
        </a:p>
      </dgm:t>
    </dgm:pt>
    <dgm:pt modelId="{9D7FA832-DDC4-F042-BCFA-1AE366E6E62B}" type="parTrans" cxnId="{1A74B0D7-676C-7143-92A9-A4E7F3C43143}">
      <dgm:prSet/>
      <dgm:spPr/>
      <dgm:t>
        <a:bodyPr/>
        <a:lstStyle/>
        <a:p>
          <a:endParaRPr lang="en-US"/>
        </a:p>
      </dgm:t>
    </dgm:pt>
    <dgm:pt modelId="{6244F24B-26C6-504C-B464-C43E757722EB}" type="sibTrans" cxnId="{1A74B0D7-676C-7143-92A9-A4E7F3C43143}">
      <dgm:prSet/>
      <dgm:spPr/>
      <dgm:t>
        <a:bodyPr/>
        <a:lstStyle/>
        <a:p>
          <a:endParaRPr lang="en-US"/>
        </a:p>
      </dgm:t>
    </dgm:pt>
    <dgm:pt modelId="{CF495080-49F8-D140-A82A-4391B19B34FD}" type="pres">
      <dgm:prSet presAssocID="{58239ACF-B3C0-3744-A8AC-F1212BD2791F}" presName="Name0" presStyleCnt="0">
        <dgm:presLayoutVars>
          <dgm:dir/>
          <dgm:resizeHandles val="exact"/>
        </dgm:presLayoutVars>
      </dgm:prSet>
      <dgm:spPr/>
    </dgm:pt>
    <dgm:pt modelId="{39EA7EE0-E2E0-7A43-AA86-25D6AF8EC136}" type="pres">
      <dgm:prSet presAssocID="{02FB729E-D7E7-D648-8F1C-D00DE4D0AFF0}" presName="parTxOnly" presStyleLbl="node1" presStyleIdx="0" presStyleCnt="6">
        <dgm:presLayoutVars>
          <dgm:bulletEnabled val="1"/>
        </dgm:presLayoutVars>
      </dgm:prSet>
      <dgm:spPr/>
    </dgm:pt>
    <dgm:pt modelId="{069F8AC8-BCB5-C14A-84D4-01693C3C5AB7}" type="pres">
      <dgm:prSet presAssocID="{33EBBBE6-3965-F34A-BA99-12BF13A52B26}" presName="parSpace" presStyleCnt="0"/>
      <dgm:spPr/>
    </dgm:pt>
    <dgm:pt modelId="{F8A0497E-866F-B140-8D3F-87E2568507F2}" type="pres">
      <dgm:prSet presAssocID="{050450D0-7858-2A41-B475-17A39A0C8CA3}" presName="parTxOnly" presStyleLbl="node1" presStyleIdx="1" presStyleCnt="6">
        <dgm:presLayoutVars>
          <dgm:bulletEnabled val="1"/>
        </dgm:presLayoutVars>
      </dgm:prSet>
      <dgm:spPr/>
    </dgm:pt>
    <dgm:pt modelId="{73894196-F835-6F4C-95AB-3138E731A8B6}" type="pres">
      <dgm:prSet presAssocID="{2059B55B-0D22-D64C-A908-652A9835FC33}" presName="parSpace" presStyleCnt="0"/>
      <dgm:spPr/>
    </dgm:pt>
    <dgm:pt modelId="{F8168B88-2CF3-A84E-BA2D-11B4E4EC45D3}" type="pres">
      <dgm:prSet presAssocID="{FB4B9F59-EDE3-274F-B82D-98FD47EADE4A}" presName="parTxOnly" presStyleLbl="node1" presStyleIdx="2" presStyleCnt="6">
        <dgm:presLayoutVars>
          <dgm:bulletEnabled val="1"/>
        </dgm:presLayoutVars>
      </dgm:prSet>
      <dgm:spPr/>
    </dgm:pt>
    <dgm:pt modelId="{DB804861-F9B7-EF40-8594-F59093181517}" type="pres">
      <dgm:prSet presAssocID="{DCCF8EBA-B1A8-844E-811F-35A3465AB82A}" presName="parSpace" presStyleCnt="0"/>
      <dgm:spPr/>
    </dgm:pt>
    <dgm:pt modelId="{16D5DF4C-FE5F-A246-97F3-0CAE383C105E}" type="pres">
      <dgm:prSet presAssocID="{B4BAEBA8-6E77-0244-9822-EB047B4ED5EF}" presName="parTxOnly" presStyleLbl="node1" presStyleIdx="3" presStyleCnt="6">
        <dgm:presLayoutVars>
          <dgm:bulletEnabled val="1"/>
        </dgm:presLayoutVars>
      </dgm:prSet>
      <dgm:spPr/>
    </dgm:pt>
    <dgm:pt modelId="{E973330F-A552-9F4C-9C4B-17F22F103F33}" type="pres">
      <dgm:prSet presAssocID="{475BFA59-58FA-1847-871B-1B58EFECC71A}" presName="parSpace" presStyleCnt="0"/>
      <dgm:spPr/>
    </dgm:pt>
    <dgm:pt modelId="{3E1A158B-E91B-A94C-BDAA-FC0EEAADB892}" type="pres">
      <dgm:prSet presAssocID="{C746C4DF-F298-5D4A-80D8-B09C0B7D18F3}" presName="parTxOnly" presStyleLbl="node1" presStyleIdx="4" presStyleCnt="6">
        <dgm:presLayoutVars>
          <dgm:bulletEnabled val="1"/>
        </dgm:presLayoutVars>
      </dgm:prSet>
      <dgm:spPr/>
    </dgm:pt>
    <dgm:pt modelId="{F225A890-2BD7-B84D-80CB-E840285BA00C}" type="pres">
      <dgm:prSet presAssocID="{58FB82C8-2B0C-8743-A21A-F42350859379}" presName="parSpace" presStyleCnt="0"/>
      <dgm:spPr/>
    </dgm:pt>
    <dgm:pt modelId="{7C307D23-7EF5-E24D-A7A5-0F73C0FAFA69}" type="pres">
      <dgm:prSet presAssocID="{340809E5-66B8-C845-825D-A9B6E15E68C9}" presName="parTxOnly" presStyleLbl="node1" presStyleIdx="5" presStyleCnt="6">
        <dgm:presLayoutVars>
          <dgm:bulletEnabled val="1"/>
        </dgm:presLayoutVars>
      </dgm:prSet>
      <dgm:spPr/>
    </dgm:pt>
  </dgm:ptLst>
  <dgm:cxnLst>
    <dgm:cxn modelId="{E307F010-1F12-DE4E-BADF-42367DCF0D15}" type="presOf" srcId="{C746C4DF-F298-5D4A-80D8-B09C0B7D18F3}" destId="{3E1A158B-E91B-A94C-BDAA-FC0EEAADB892}" srcOrd="0" destOrd="0" presId="urn:microsoft.com/office/officeart/2005/8/layout/hChevron3"/>
    <dgm:cxn modelId="{2E3DF016-44DB-1745-BEC9-77E05739727F}" srcId="{58239ACF-B3C0-3744-A8AC-F1212BD2791F}" destId="{B4BAEBA8-6E77-0244-9822-EB047B4ED5EF}" srcOrd="3" destOrd="0" parTransId="{50B42DF6-6319-2B4C-868D-BEEEEA451AF4}" sibTransId="{475BFA59-58FA-1847-871B-1B58EFECC71A}"/>
    <dgm:cxn modelId="{24732126-AB20-A444-B91A-F5D0EF004014}" srcId="{58239ACF-B3C0-3744-A8AC-F1212BD2791F}" destId="{050450D0-7858-2A41-B475-17A39A0C8CA3}" srcOrd="1" destOrd="0" parTransId="{A2B2D879-31FF-DE47-B5DF-2A09B7B746F5}" sibTransId="{2059B55B-0D22-D64C-A908-652A9835FC33}"/>
    <dgm:cxn modelId="{DC961F47-C824-C943-80B5-D3C378A081A7}" type="presOf" srcId="{02FB729E-D7E7-D648-8F1C-D00DE4D0AFF0}" destId="{39EA7EE0-E2E0-7A43-AA86-25D6AF8EC136}" srcOrd="0" destOrd="0" presId="urn:microsoft.com/office/officeart/2005/8/layout/hChevron3"/>
    <dgm:cxn modelId="{62126848-156C-AA4D-8553-72994F97F647}" type="presOf" srcId="{B4BAEBA8-6E77-0244-9822-EB047B4ED5EF}" destId="{16D5DF4C-FE5F-A246-97F3-0CAE383C105E}" srcOrd="0" destOrd="0" presId="urn:microsoft.com/office/officeart/2005/8/layout/hChevron3"/>
    <dgm:cxn modelId="{014FAC55-5B92-DE43-B6D0-98B708E38BBE}" type="presOf" srcId="{58239ACF-B3C0-3744-A8AC-F1212BD2791F}" destId="{CF495080-49F8-D140-A82A-4391B19B34FD}" srcOrd="0" destOrd="0" presId="urn:microsoft.com/office/officeart/2005/8/layout/hChevron3"/>
    <dgm:cxn modelId="{75890961-75ED-F24F-B2A2-A7812CC15168}" type="presOf" srcId="{340809E5-66B8-C845-825D-A9B6E15E68C9}" destId="{7C307D23-7EF5-E24D-A7A5-0F73C0FAFA69}" srcOrd="0" destOrd="0" presId="urn:microsoft.com/office/officeart/2005/8/layout/hChevron3"/>
    <dgm:cxn modelId="{EC05B69A-B923-DA4F-B6BF-BA28C5A3AE7B}" type="presOf" srcId="{050450D0-7858-2A41-B475-17A39A0C8CA3}" destId="{F8A0497E-866F-B140-8D3F-87E2568507F2}" srcOrd="0" destOrd="0" presId="urn:microsoft.com/office/officeart/2005/8/layout/hChevron3"/>
    <dgm:cxn modelId="{E2A14DA3-1C39-2742-8985-250E8186E737}" srcId="{58239ACF-B3C0-3744-A8AC-F1212BD2791F}" destId="{FB4B9F59-EDE3-274F-B82D-98FD47EADE4A}" srcOrd="2" destOrd="0" parTransId="{B95DDEE9-B682-4547-90F5-0D8611DFA504}" sibTransId="{DCCF8EBA-B1A8-844E-811F-35A3465AB82A}"/>
    <dgm:cxn modelId="{3B949CB2-AFEA-3D4A-AFEC-866034FA54B8}" type="presOf" srcId="{FB4B9F59-EDE3-274F-B82D-98FD47EADE4A}" destId="{F8168B88-2CF3-A84E-BA2D-11B4E4EC45D3}" srcOrd="0" destOrd="0" presId="urn:microsoft.com/office/officeart/2005/8/layout/hChevron3"/>
    <dgm:cxn modelId="{6BA17FC3-AA64-0E4F-A168-FCB0985E4547}" srcId="{58239ACF-B3C0-3744-A8AC-F1212BD2791F}" destId="{02FB729E-D7E7-D648-8F1C-D00DE4D0AFF0}" srcOrd="0" destOrd="0" parTransId="{B992CAE1-9833-5447-B22D-957E0A70155B}" sibTransId="{33EBBBE6-3965-F34A-BA99-12BF13A52B26}"/>
    <dgm:cxn modelId="{1A74B0D7-676C-7143-92A9-A4E7F3C43143}" srcId="{58239ACF-B3C0-3744-A8AC-F1212BD2791F}" destId="{340809E5-66B8-C845-825D-A9B6E15E68C9}" srcOrd="5" destOrd="0" parTransId="{9D7FA832-DDC4-F042-BCFA-1AE366E6E62B}" sibTransId="{6244F24B-26C6-504C-B464-C43E757722EB}"/>
    <dgm:cxn modelId="{CE2F2EED-663E-9345-BAE3-55C344A835AD}" srcId="{58239ACF-B3C0-3744-A8AC-F1212BD2791F}" destId="{C746C4DF-F298-5D4A-80D8-B09C0B7D18F3}" srcOrd="4" destOrd="0" parTransId="{027764B0-026F-0347-83A3-A89147358600}" sibTransId="{58FB82C8-2B0C-8743-A21A-F42350859379}"/>
    <dgm:cxn modelId="{DECD0965-2FB5-4F4D-8832-020F69C2B66B}" type="presParOf" srcId="{CF495080-49F8-D140-A82A-4391B19B34FD}" destId="{39EA7EE0-E2E0-7A43-AA86-25D6AF8EC136}" srcOrd="0" destOrd="0" presId="urn:microsoft.com/office/officeart/2005/8/layout/hChevron3"/>
    <dgm:cxn modelId="{3B3F6FA8-38A5-3746-9A13-8B9D0BF0CACF}" type="presParOf" srcId="{CF495080-49F8-D140-A82A-4391B19B34FD}" destId="{069F8AC8-BCB5-C14A-84D4-01693C3C5AB7}" srcOrd="1" destOrd="0" presId="urn:microsoft.com/office/officeart/2005/8/layout/hChevron3"/>
    <dgm:cxn modelId="{1FFFE999-533A-E340-AE54-38969CD9983D}" type="presParOf" srcId="{CF495080-49F8-D140-A82A-4391B19B34FD}" destId="{F8A0497E-866F-B140-8D3F-87E2568507F2}" srcOrd="2" destOrd="0" presId="urn:microsoft.com/office/officeart/2005/8/layout/hChevron3"/>
    <dgm:cxn modelId="{A89E63C0-77F4-E44D-8FA4-58BD689AC1B6}" type="presParOf" srcId="{CF495080-49F8-D140-A82A-4391B19B34FD}" destId="{73894196-F835-6F4C-95AB-3138E731A8B6}" srcOrd="3" destOrd="0" presId="urn:microsoft.com/office/officeart/2005/8/layout/hChevron3"/>
    <dgm:cxn modelId="{16F44C3B-8A93-6D4A-BD42-AC8C0ABB1A7D}" type="presParOf" srcId="{CF495080-49F8-D140-A82A-4391B19B34FD}" destId="{F8168B88-2CF3-A84E-BA2D-11B4E4EC45D3}" srcOrd="4" destOrd="0" presId="urn:microsoft.com/office/officeart/2005/8/layout/hChevron3"/>
    <dgm:cxn modelId="{53705ED5-99ED-434C-83F9-08A042AA9B99}" type="presParOf" srcId="{CF495080-49F8-D140-A82A-4391B19B34FD}" destId="{DB804861-F9B7-EF40-8594-F59093181517}" srcOrd="5" destOrd="0" presId="urn:microsoft.com/office/officeart/2005/8/layout/hChevron3"/>
    <dgm:cxn modelId="{9F866A80-75E8-0045-87F5-518E0ADF81D6}" type="presParOf" srcId="{CF495080-49F8-D140-A82A-4391B19B34FD}" destId="{16D5DF4C-FE5F-A246-97F3-0CAE383C105E}" srcOrd="6" destOrd="0" presId="urn:microsoft.com/office/officeart/2005/8/layout/hChevron3"/>
    <dgm:cxn modelId="{D655E7B0-C6CD-8347-8B32-728292E92A65}" type="presParOf" srcId="{CF495080-49F8-D140-A82A-4391B19B34FD}" destId="{E973330F-A552-9F4C-9C4B-17F22F103F33}" srcOrd="7" destOrd="0" presId="urn:microsoft.com/office/officeart/2005/8/layout/hChevron3"/>
    <dgm:cxn modelId="{3886A30C-04D6-AE4A-A30D-ED67EEFD403F}" type="presParOf" srcId="{CF495080-49F8-D140-A82A-4391B19B34FD}" destId="{3E1A158B-E91B-A94C-BDAA-FC0EEAADB892}" srcOrd="8" destOrd="0" presId="urn:microsoft.com/office/officeart/2005/8/layout/hChevron3"/>
    <dgm:cxn modelId="{4B60F477-CBF4-AD4B-AA3C-C778528BA670}" type="presParOf" srcId="{CF495080-49F8-D140-A82A-4391B19B34FD}" destId="{F225A890-2BD7-B84D-80CB-E840285BA00C}" srcOrd="9" destOrd="0" presId="urn:microsoft.com/office/officeart/2005/8/layout/hChevron3"/>
    <dgm:cxn modelId="{D9DD93C0-A84A-AE4A-B985-1756FD2B6E54}" type="presParOf" srcId="{CF495080-49F8-D140-A82A-4391B19B34FD}" destId="{7C307D23-7EF5-E24D-A7A5-0F73C0FAFA69}"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39ACF-B3C0-3744-A8AC-F1212BD2791F}" type="doc">
      <dgm:prSet loTypeId="urn:microsoft.com/office/officeart/2005/8/layout/hChevron3" loCatId="" qsTypeId="urn:microsoft.com/office/officeart/2005/8/quickstyle/simple1" qsCatId="simple" csTypeId="urn:microsoft.com/office/officeart/2005/8/colors/accent1_2" csCatId="accent1" phldr="1"/>
      <dgm:spPr/>
    </dgm:pt>
    <dgm:pt modelId="{02FB729E-D7E7-D648-8F1C-D00DE4D0AFF0}">
      <dgm:prSet phldrT="[Text]"/>
      <dgm:spPr/>
      <dgm:t>
        <a:bodyPr/>
        <a:lstStyle/>
        <a:p>
          <a:r>
            <a:rPr lang="en-US" dirty="0"/>
            <a:t>GWAS of cervical cancer (“broadly defined”); replication in </a:t>
          </a:r>
          <a:r>
            <a:rPr lang="en-US" dirty="0" err="1"/>
            <a:t>FinnGen</a:t>
          </a:r>
          <a:endParaRPr lang="en-US" dirty="0"/>
        </a:p>
      </dgm:t>
    </dgm:pt>
    <dgm:pt modelId="{B992CAE1-9833-5447-B22D-957E0A70155B}" type="parTrans" cxnId="{6BA17FC3-AA64-0E4F-A168-FCB0985E4547}">
      <dgm:prSet/>
      <dgm:spPr/>
      <dgm:t>
        <a:bodyPr/>
        <a:lstStyle/>
        <a:p>
          <a:endParaRPr lang="en-US"/>
        </a:p>
      </dgm:t>
    </dgm:pt>
    <dgm:pt modelId="{33EBBBE6-3965-F34A-BA99-12BF13A52B26}" type="sibTrans" cxnId="{6BA17FC3-AA64-0E4F-A168-FCB0985E4547}">
      <dgm:prSet/>
      <dgm:spPr/>
      <dgm:t>
        <a:bodyPr/>
        <a:lstStyle/>
        <a:p>
          <a:endParaRPr lang="en-US"/>
        </a:p>
      </dgm:t>
    </dgm:pt>
    <dgm:pt modelId="{050450D0-7858-2A41-B475-17A39A0C8CA3}">
      <dgm:prSet phldrT="[Text]"/>
      <dgm:spPr/>
      <dgm:t>
        <a:bodyPr/>
        <a:lstStyle/>
        <a:p>
          <a:r>
            <a:rPr lang="en-US" dirty="0"/>
            <a:t>Functional annotation</a:t>
          </a:r>
        </a:p>
      </dgm:t>
    </dgm:pt>
    <dgm:pt modelId="{A2B2D879-31FF-DE47-B5DF-2A09B7B746F5}" type="parTrans" cxnId="{24732126-AB20-A444-B91A-F5D0EF004014}">
      <dgm:prSet/>
      <dgm:spPr/>
      <dgm:t>
        <a:bodyPr/>
        <a:lstStyle/>
        <a:p>
          <a:endParaRPr lang="en-US"/>
        </a:p>
      </dgm:t>
    </dgm:pt>
    <dgm:pt modelId="{2059B55B-0D22-D64C-A908-652A9835FC33}" type="sibTrans" cxnId="{24732126-AB20-A444-B91A-F5D0EF004014}">
      <dgm:prSet/>
      <dgm:spPr/>
      <dgm:t>
        <a:bodyPr/>
        <a:lstStyle/>
        <a:p>
          <a:endParaRPr lang="en-US"/>
        </a:p>
      </dgm:t>
    </dgm:pt>
    <dgm:pt modelId="{FB4B9F59-EDE3-274F-B82D-98FD47EADE4A}">
      <dgm:prSet phldrT="[Text]"/>
      <dgm:spPr/>
      <dgm:t>
        <a:bodyPr/>
        <a:lstStyle/>
        <a:p>
          <a:r>
            <a:rPr lang="en-US" dirty="0"/>
            <a:t>Mendelian randomization</a:t>
          </a:r>
        </a:p>
      </dgm:t>
    </dgm:pt>
    <dgm:pt modelId="{B95DDEE9-B682-4547-90F5-0D8611DFA504}" type="parTrans" cxnId="{E2A14DA3-1C39-2742-8985-250E8186E737}">
      <dgm:prSet/>
      <dgm:spPr/>
      <dgm:t>
        <a:bodyPr/>
        <a:lstStyle/>
        <a:p>
          <a:endParaRPr lang="en-US"/>
        </a:p>
      </dgm:t>
    </dgm:pt>
    <dgm:pt modelId="{DCCF8EBA-B1A8-844E-811F-35A3465AB82A}" type="sibTrans" cxnId="{E2A14DA3-1C39-2742-8985-250E8186E737}">
      <dgm:prSet/>
      <dgm:spPr/>
      <dgm:t>
        <a:bodyPr/>
        <a:lstStyle/>
        <a:p>
          <a:endParaRPr lang="en-US"/>
        </a:p>
      </dgm:t>
    </dgm:pt>
    <dgm:pt modelId="{CF495080-49F8-D140-A82A-4391B19B34FD}" type="pres">
      <dgm:prSet presAssocID="{58239ACF-B3C0-3744-A8AC-F1212BD2791F}" presName="Name0" presStyleCnt="0">
        <dgm:presLayoutVars>
          <dgm:dir/>
          <dgm:resizeHandles val="exact"/>
        </dgm:presLayoutVars>
      </dgm:prSet>
      <dgm:spPr/>
    </dgm:pt>
    <dgm:pt modelId="{39EA7EE0-E2E0-7A43-AA86-25D6AF8EC136}" type="pres">
      <dgm:prSet presAssocID="{02FB729E-D7E7-D648-8F1C-D00DE4D0AFF0}" presName="parTxOnly" presStyleLbl="node1" presStyleIdx="0" presStyleCnt="3">
        <dgm:presLayoutVars>
          <dgm:bulletEnabled val="1"/>
        </dgm:presLayoutVars>
      </dgm:prSet>
      <dgm:spPr/>
    </dgm:pt>
    <dgm:pt modelId="{069F8AC8-BCB5-C14A-84D4-01693C3C5AB7}" type="pres">
      <dgm:prSet presAssocID="{33EBBBE6-3965-F34A-BA99-12BF13A52B26}" presName="parSpace" presStyleCnt="0"/>
      <dgm:spPr/>
    </dgm:pt>
    <dgm:pt modelId="{F8A0497E-866F-B140-8D3F-87E2568507F2}" type="pres">
      <dgm:prSet presAssocID="{050450D0-7858-2A41-B475-17A39A0C8CA3}" presName="parTxOnly" presStyleLbl="node1" presStyleIdx="1" presStyleCnt="3">
        <dgm:presLayoutVars>
          <dgm:bulletEnabled val="1"/>
        </dgm:presLayoutVars>
      </dgm:prSet>
      <dgm:spPr/>
    </dgm:pt>
    <dgm:pt modelId="{73894196-F835-6F4C-95AB-3138E731A8B6}" type="pres">
      <dgm:prSet presAssocID="{2059B55B-0D22-D64C-A908-652A9835FC33}" presName="parSpace" presStyleCnt="0"/>
      <dgm:spPr/>
    </dgm:pt>
    <dgm:pt modelId="{F8168B88-2CF3-A84E-BA2D-11B4E4EC45D3}" type="pres">
      <dgm:prSet presAssocID="{FB4B9F59-EDE3-274F-B82D-98FD47EADE4A}" presName="parTxOnly" presStyleLbl="node1" presStyleIdx="2" presStyleCnt="3">
        <dgm:presLayoutVars>
          <dgm:bulletEnabled val="1"/>
        </dgm:presLayoutVars>
      </dgm:prSet>
      <dgm:spPr/>
    </dgm:pt>
  </dgm:ptLst>
  <dgm:cxnLst>
    <dgm:cxn modelId="{24732126-AB20-A444-B91A-F5D0EF004014}" srcId="{58239ACF-B3C0-3744-A8AC-F1212BD2791F}" destId="{050450D0-7858-2A41-B475-17A39A0C8CA3}" srcOrd="1" destOrd="0" parTransId="{A2B2D879-31FF-DE47-B5DF-2A09B7B746F5}" sibTransId="{2059B55B-0D22-D64C-A908-652A9835FC33}"/>
    <dgm:cxn modelId="{DC961F47-C824-C943-80B5-D3C378A081A7}" type="presOf" srcId="{02FB729E-D7E7-D648-8F1C-D00DE4D0AFF0}" destId="{39EA7EE0-E2E0-7A43-AA86-25D6AF8EC136}" srcOrd="0" destOrd="0" presId="urn:microsoft.com/office/officeart/2005/8/layout/hChevron3"/>
    <dgm:cxn modelId="{014FAC55-5B92-DE43-B6D0-98B708E38BBE}" type="presOf" srcId="{58239ACF-B3C0-3744-A8AC-F1212BD2791F}" destId="{CF495080-49F8-D140-A82A-4391B19B34FD}" srcOrd="0" destOrd="0" presId="urn:microsoft.com/office/officeart/2005/8/layout/hChevron3"/>
    <dgm:cxn modelId="{EC05B69A-B923-DA4F-B6BF-BA28C5A3AE7B}" type="presOf" srcId="{050450D0-7858-2A41-B475-17A39A0C8CA3}" destId="{F8A0497E-866F-B140-8D3F-87E2568507F2}" srcOrd="0" destOrd="0" presId="urn:microsoft.com/office/officeart/2005/8/layout/hChevron3"/>
    <dgm:cxn modelId="{E2A14DA3-1C39-2742-8985-250E8186E737}" srcId="{58239ACF-B3C0-3744-A8AC-F1212BD2791F}" destId="{FB4B9F59-EDE3-274F-B82D-98FD47EADE4A}" srcOrd="2" destOrd="0" parTransId="{B95DDEE9-B682-4547-90F5-0D8611DFA504}" sibTransId="{DCCF8EBA-B1A8-844E-811F-35A3465AB82A}"/>
    <dgm:cxn modelId="{3B949CB2-AFEA-3D4A-AFEC-866034FA54B8}" type="presOf" srcId="{FB4B9F59-EDE3-274F-B82D-98FD47EADE4A}" destId="{F8168B88-2CF3-A84E-BA2D-11B4E4EC45D3}" srcOrd="0" destOrd="0" presId="urn:microsoft.com/office/officeart/2005/8/layout/hChevron3"/>
    <dgm:cxn modelId="{6BA17FC3-AA64-0E4F-A168-FCB0985E4547}" srcId="{58239ACF-B3C0-3744-A8AC-F1212BD2791F}" destId="{02FB729E-D7E7-D648-8F1C-D00DE4D0AFF0}" srcOrd="0" destOrd="0" parTransId="{B992CAE1-9833-5447-B22D-957E0A70155B}" sibTransId="{33EBBBE6-3965-F34A-BA99-12BF13A52B26}"/>
    <dgm:cxn modelId="{DECD0965-2FB5-4F4D-8832-020F69C2B66B}" type="presParOf" srcId="{CF495080-49F8-D140-A82A-4391B19B34FD}" destId="{39EA7EE0-E2E0-7A43-AA86-25D6AF8EC136}" srcOrd="0" destOrd="0" presId="urn:microsoft.com/office/officeart/2005/8/layout/hChevron3"/>
    <dgm:cxn modelId="{3B3F6FA8-38A5-3746-9A13-8B9D0BF0CACF}" type="presParOf" srcId="{CF495080-49F8-D140-A82A-4391B19B34FD}" destId="{069F8AC8-BCB5-C14A-84D4-01693C3C5AB7}" srcOrd="1" destOrd="0" presId="urn:microsoft.com/office/officeart/2005/8/layout/hChevron3"/>
    <dgm:cxn modelId="{1FFFE999-533A-E340-AE54-38969CD9983D}" type="presParOf" srcId="{CF495080-49F8-D140-A82A-4391B19B34FD}" destId="{F8A0497E-866F-B140-8D3F-87E2568507F2}" srcOrd="2" destOrd="0" presId="urn:microsoft.com/office/officeart/2005/8/layout/hChevron3"/>
    <dgm:cxn modelId="{A89E63C0-77F4-E44D-8FA4-58BD689AC1B6}" type="presParOf" srcId="{CF495080-49F8-D140-A82A-4391B19B34FD}" destId="{73894196-F835-6F4C-95AB-3138E731A8B6}" srcOrd="3" destOrd="0" presId="urn:microsoft.com/office/officeart/2005/8/layout/hChevron3"/>
    <dgm:cxn modelId="{16F44C3B-8A93-6D4A-BD42-AC8C0ABB1A7D}" type="presParOf" srcId="{CF495080-49F8-D140-A82A-4391B19B34FD}" destId="{F8168B88-2CF3-A84E-BA2D-11B4E4EC45D3}"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239ACF-B3C0-3744-A8AC-F1212BD2791F}" type="doc">
      <dgm:prSet loTypeId="urn:microsoft.com/office/officeart/2005/8/layout/hChevron3" loCatId="" qsTypeId="urn:microsoft.com/office/officeart/2005/8/quickstyle/simple1" qsCatId="simple" csTypeId="urn:microsoft.com/office/officeart/2005/8/colors/accent1_2" csCatId="accent1" phldr="1"/>
      <dgm:spPr/>
    </dgm:pt>
    <dgm:pt modelId="{02FB729E-D7E7-D648-8F1C-D00DE4D0AFF0}">
      <dgm:prSet phldrT="[Text]"/>
      <dgm:spPr/>
      <dgm:t>
        <a:bodyPr/>
        <a:lstStyle/>
        <a:p>
          <a:r>
            <a:rPr lang="en-US" dirty="0"/>
            <a:t>GWAS of liver enzyme levels in serum; meta-analysis</a:t>
          </a:r>
        </a:p>
      </dgm:t>
    </dgm:pt>
    <dgm:pt modelId="{B992CAE1-9833-5447-B22D-957E0A70155B}" type="parTrans" cxnId="{6BA17FC3-AA64-0E4F-A168-FCB0985E4547}">
      <dgm:prSet/>
      <dgm:spPr/>
      <dgm:t>
        <a:bodyPr/>
        <a:lstStyle/>
        <a:p>
          <a:endParaRPr lang="en-US"/>
        </a:p>
      </dgm:t>
    </dgm:pt>
    <dgm:pt modelId="{33EBBBE6-3965-F34A-BA99-12BF13A52B26}" type="sibTrans" cxnId="{6BA17FC3-AA64-0E4F-A168-FCB0985E4547}">
      <dgm:prSet/>
      <dgm:spPr/>
      <dgm:t>
        <a:bodyPr/>
        <a:lstStyle/>
        <a:p>
          <a:endParaRPr lang="en-US"/>
        </a:p>
      </dgm:t>
    </dgm:pt>
    <dgm:pt modelId="{050450D0-7858-2A41-B475-17A39A0C8CA3}">
      <dgm:prSet phldrT="[Text]"/>
      <dgm:spPr/>
      <dgm:t>
        <a:bodyPr/>
        <a:lstStyle/>
        <a:p>
          <a:r>
            <a:rPr lang="en-US" dirty="0"/>
            <a:t>Gene, pathway, and tissue analysis</a:t>
          </a:r>
        </a:p>
      </dgm:t>
    </dgm:pt>
    <dgm:pt modelId="{A2B2D879-31FF-DE47-B5DF-2A09B7B746F5}" type="parTrans" cxnId="{24732126-AB20-A444-B91A-F5D0EF004014}">
      <dgm:prSet/>
      <dgm:spPr/>
      <dgm:t>
        <a:bodyPr/>
        <a:lstStyle/>
        <a:p>
          <a:endParaRPr lang="en-US"/>
        </a:p>
      </dgm:t>
    </dgm:pt>
    <dgm:pt modelId="{2059B55B-0D22-D64C-A908-652A9835FC33}" type="sibTrans" cxnId="{24732126-AB20-A444-B91A-F5D0EF004014}">
      <dgm:prSet/>
      <dgm:spPr/>
      <dgm:t>
        <a:bodyPr/>
        <a:lstStyle/>
        <a:p>
          <a:endParaRPr lang="en-US"/>
        </a:p>
      </dgm:t>
    </dgm:pt>
    <dgm:pt modelId="{FB4B9F59-EDE3-274F-B82D-98FD47EADE4A}">
      <dgm:prSet phldrT="[Text]"/>
      <dgm:spPr/>
      <dgm:t>
        <a:bodyPr/>
        <a:lstStyle/>
        <a:p>
          <a:r>
            <a:rPr lang="en-US" dirty="0" err="1"/>
            <a:t>PheWAS</a:t>
          </a:r>
          <a:br>
            <a:rPr lang="en-US" dirty="0"/>
          </a:br>
          <a:r>
            <a:rPr lang="en-US" dirty="0"/>
            <a:t>(and secondary analyses)</a:t>
          </a:r>
        </a:p>
      </dgm:t>
    </dgm:pt>
    <dgm:pt modelId="{B95DDEE9-B682-4547-90F5-0D8611DFA504}" type="parTrans" cxnId="{E2A14DA3-1C39-2742-8985-250E8186E737}">
      <dgm:prSet/>
      <dgm:spPr/>
      <dgm:t>
        <a:bodyPr/>
        <a:lstStyle/>
        <a:p>
          <a:endParaRPr lang="en-US"/>
        </a:p>
      </dgm:t>
    </dgm:pt>
    <dgm:pt modelId="{DCCF8EBA-B1A8-844E-811F-35A3465AB82A}" type="sibTrans" cxnId="{E2A14DA3-1C39-2742-8985-250E8186E737}">
      <dgm:prSet/>
      <dgm:spPr/>
      <dgm:t>
        <a:bodyPr/>
        <a:lstStyle/>
        <a:p>
          <a:endParaRPr lang="en-US"/>
        </a:p>
      </dgm:t>
    </dgm:pt>
    <dgm:pt modelId="{9B8AF62F-9DC7-014C-8472-3CB78559F12D}">
      <dgm:prSet/>
      <dgm:spPr/>
      <dgm:t>
        <a:bodyPr/>
        <a:lstStyle/>
        <a:p>
          <a:r>
            <a:rPr lang="en-US" dirty="0"/>
            <a:t>Liver disease analysis</a:t>
          </a:r>
        </a:p>
      </dgm:t>
    </dgm:pt>
    <dgm:pt modelId="{24B12FFF-1B7F-434D-9749-B0561D168410}" type="parTrans" cxnId="{6C6BFDCD-A8B5-5C4E-A71E-CC5FA712E330}">
      <dgm:prSet/>
      <dgm:spPr/>
      <dgm:t>
        <a:bodyPr/>
        <a:lstStyle/>
        <a:p>
          <a:endParaRPr lang="en-US"/>
        </a:p>
      </dgm:t>
    </dgm:pt>
    <dgm:pt modelId="{AFDDAFBD-66C5-0947-8F32-FA5E35716E86}" type="sibTrans" cxnId="{6C6BFDCD-A8B5-5C4E-A71E-CC5FA712E330}">
      <dgm:prSet/>
      <dgm:spPr/>
      <dgm:t>
        <a:bodyPr/>
        <a:lstStyle/>
        <a:p>
          <a:endParaRPr lang="en-US"/>
        </a:p>
      </dgm:t>
    </dgm:pt>
    <dgm:pt modelId="{0A0293B2-C1E7-644D-981C-19D047EA15CE}">
      <dgm:prSet/>
      <dgm:spPr/>
      <dgm:t>
        <a:bodyPr/>
        <a:lstStyle/>
        <a:p>
          <a:r>
            <a:rPr lang="en-US" dirty="0"/>
            <a:t>Single-cell transcriptomics</a:t>
          </a:r>
        </a:p>
      </dgm:t>
    </dgm:pt>
    <dgm:pt modelId="{62CD3B55-47FC-124C-A99C-119D4A630D42}" type="parTrans" cxnId="{29E3FBB5-90C6-D145-8A6E-D5DC4D60C6BF}">
      <dgm:prSet/>
      <dgm:spPr/>
      <dgm:t>
        <a:bodyPr/>
        <a:lstStyle/>
        <a:p>
          <a:endParaRPr lang="en-US"/>
        </a:p>
      </dgm:t>
    </dgm:pt>
    <dgm:pt modelId="{9A0B1944-D336-4C45-A0EC-1443320D308B}" type="sibTrans" cxnId="{29E3FBB5-90C6-D145-8A6E-D5DC4D60C6BF}">
      <dgm:prSet/>
      <dgm:spPr/>
      <dgm:t>
        <a:bodyPr/>
        <a:lstStyle/>
        <a:p>
          <a:endParaRPr lang="en-US"/>
        </a:p>
      </dgm:t>
    </dgm:pt>
    <dgm:pt modelId="{CF495080-49F8-D140-A82A-4391B19B34FD}" type="pres">
      <dgm:prSet presAssocID="{58239ACF-B3C0-3744-A8AC-F1212BD2791F}" presName="Name0" presStyleCnt="0">
        <dgm:presLayoutVars>
          <dgm:dir/>
          <dgm:resizeHandles val="exact"/>
        </dgm:presLayoutVars>
      </dgm:prSet>
      <dgm:spPr/>
    </dgm:pt>
    <dgm:pt modelId="{39EA7EE0-E2E0-7A43-AA86-25D6AF8EC136}" type="pres">
      <dgm:prSet presAssocID="{02FB729E-D7E7-D648-8F1C-D00DE4D0AFF0}" presName="parTxOnly" presStyleLbl="node1" presStyleIdx="0" presStyleCnt="5">
        <dgm:presLayoutVars>
          <dgm:bulletEnabled val="1"/>
        </dgm:presLayoutVars>
      </dgm:prSet>
      <dgm:spPr/>
    </dgm:pt>
    <dgm:pt modelId="{069F8AC8-BCB5-C14A-84D4-01693C3C5AB7}" type="pres">
      <dgm:prSet presAssocID="{33EBBBE6-3965-F34A-BA99-12BF13A52B26}" presName="parSpace" presStyleCnt="0"/>
      <dgm:spPr/>
    </dgm:pt>
    <dgm:pt modelId="{F8A0497E-866F-B140-8D3F-87E2568507F2}" type="pres">
      <dgm:prSet presAssocID="{050450D0-7858-2A41-B475-17A39A0C8CA3}" presName="parTxOnly" presStyleLbl="node1" presStyleIdx="1" presStyleCnt="5">
        <dgm:presLayoutVars>
          <dgm:bulletEnabled val="1"/>
        </dgm:presLayoutVars>
      </dgm:prSet>
      <dgm:spPr/>
    </dgm:pt>
    <dgm:pt modelId="{73894196-F835-6F4C-95AB-3138E731A8B6}" type="pres">
      <dgm:prSet presAssocID="{2059B55B-0D22-D64C-A908-652A9835FC33}" presName="parSpace" presStyleCnt="0"/>
      <dgm:spPr/>
    </dgm:pt>
    <dgm:pt modelId="{F8168B88-2CF3-A84E-BA2D-11B4E4EC45D3}" type="pres">
      <dgm:prSet presAssocID="{FB4B9F59-EDE3-274F-B82D-98FD47EADE4A}" presName="parTxOnly" presStyleLbl="node1" presStyleIdx="2" presStyleCnt="5">
        <dgm:presLayoutVars>
          <dgm:bulletEnabled val="1"/>
        </dgm:presLayoutVars>
      </dgm:prSet>
      <dgm:spPr/>
    </dgm:pt>
    <dgm:pt modelId="{5CB8DE16-D0CB-6549-A82D-2EFD308DC19C}" type="pres">
      <dgm:prSet presAssocID="{DCCF8EBA-B1A8-844E-811F-35A3465AB82A}" presName="parSpace" presStyleCnt="0"/>
      <dgm:spPr/>
    </dgm:pt>
    <dgm:pt modelId="{96AC1C03-65E5-3647-BC19-80CD952B8A37}" type="pres">
      <dgm:prSet presAssocID="{9B8AF62F-9DC7-014C-8472-3CB78559F12D}" presName="parTxOnly" presStyleLbl="node1" presStyleIdx="3" presStyleCnt="5">
        <dgm:presLayoutVars>
          <dgm:bulletEnabled val="1"/>
        </dgm:presLayoutVars>
      </dgm:prSet>
      <dgm:spPr/>
    </dgm:pt>
    <dgm:pt modelId="{72235258-C3F3-EF49-8BCC-373795538758}" type="pres">
      <dgm:prSet presAssocID="{AFDDAFBD-66C5-0947-8F32-FA5E35716E86}" presName="parSpace" presStyleCnt="0"/>
      <dgm:spPr/>
    </dgm:pt>
    <dgm:pt modelId="{39BCDC03-9C8F-1842-B107-BBCC6FC6CB82}" type="pres">
      <dgm:prSet presAssocID="{0A0293B2-C1E7-644D-981C-19D047EA15CE}" presName="parTxOnly" presStyleLbl="node1" presStyleIdx="4" presStyleCnt="5">
        <dgm:presLayoutVars>
          <dgm:bulletEnabled val="1"/>
        </dgm:presLayoutVars>
      </dgm:prSet>
      <dgm:spPr/>
    </dgm:pt>
  </dgm:ptLst>
  <dgm:cxnLst>
    <dgm:cxn modelId="{24732126-AB20-A444-B91A-F5D0EF004014}" srcId="{58239ACF-B3C0-3744-A8AC-F1212BD2791F}" destId="{050450D0-7858-2A41-B475-17A39A0C8CA3}" srcOrd="1" destOrd="0" parTransId="{A2B2D879-31FF-DE47-B5DF-2A09B7B746F5}" sibTransId="{2059B55B-0D22-D64C-A908-652A9835FC33}"/>
    <dgm:cxn modelId="{FD2BFC3D-4D26-4449-8B53-10B8C7D0920C}" type="presOf" srcId="{9B8AF62F-9DC7-014C-8472-3CB78559F12D}" destId="{96AC1C03-65E5-3647-BC19-80CD952B8A37}" srcOrd="0" destOrd="0" presId="urn:microsoft.com/office/officeart/2005/8/layout/hChevron3"/>
    <dgm:cxn modelId="{DC961F47-C824-C943-80B5-D3C378A081A7}" type="presOf" srcId="{02FB729E-D7E7-D648-8F1C-D00DE4D0AFF0}" destId="{39EA7EE0-E2E0-7A43-AA86-25D6AF8EC136}" srcOrd="0" destOrd="0" presId="urn:microsoft.com/office/officeart/2005/8/layout/hChevron3"/>
    <dgm:cxn modelId="{014FAC55-5B92-DE43-B6D0-98B708E38BBE}" type="presOf" srcId="{58239ACF-B3C0-3744-A8AC-F1212BD2791F}" destId="{CF495080-49F8-D140-A82A-4391B19B34FD}" srcOrd="0" destOrd="0" presId="urn:microsoft.com/office/officeart/2005/8/layout/hChevron3"/>
    <dgm:cxn modelId="{5E72FA99-99E5-9840-A974-701A0D83CD8F}" type="presOf" srcId="{0A0293B2-C1E7-644D-981C-19D047EA15CE}" destId="{39BCDC03-9C8F-1842-B107-BBCC6FC6CB82}" srcOrd="0" destOrd="0" presId="urn:microsoft.com/office/officeart/2005/8/layout/hChevron3"/>
    <dgm:cxn modelId="{EC05B69A-B923-DA4F-B6BF-BA28C5A3AE7B}" type="presOf" srcId="{050450D0-7858-2A41-B475-17A39A0C8CA3}" destId="{F8A0497E-866F-B140-8D3F-87E2568507F2}" srcOrd="0" destOrd="0" presId="urn:microsoft.com/office/officeart/2005/8/layout/hChevron3"/>
    <dgm:cxn modelId="{E2A14DA3-1C39-2742-8985-250E8186E737}" srcId="{58239ACF-B3C0-3744-A8AC-F1212BD2791F}" destId="{FB4B9F59-EDE3-274F-B82D-98FD47EADE4A}" srcOrd="2" destOrd="0" parTransId="{B95DDEE9-B682-4547-90F5-0D8611DFA504}" sibTransId="{DCCF8EBA-B1A8-844E-811F-35A3465AB82A}"/>
    <dgm:cxn modelId="{3B949CB2-AFEA-3D4A-AFEC-866034FA54B8}" type="presOf" srcId="{FB4B9F59-EDE3-274F-B82D-98FD47EADE4A}" destId="{F8168B88-2CF3-A84E-BA2D-11B4E4EC45D3}" srcOrd="0" destOrd="0" presId="urn:microsoft.com/office/officeart/2005/8/layout/hChevron3"/>
    <dgm:cxn modelId="{29E3FBB5-90C6-D145-8A6E-D5DC4D60C6BF}" srcId="{58239ACF-B3C0-3744-A8AC-F1212BD2791F}" destId="{0A0293B2-C1E7-644D-981C-19D047EA15CE}" srcOrd="4" destOrd="0" parTransId="{62CD3B55-47FC-124C-A99C-119D4A630D42}" sibTransId="{9A0B1944-D336-4C45-A0EC-1443320D308B}"/>
    <dgm:cxn modelId="{6BA17FC3-AA64-0E4F-A168-FCB0985E4547}" srcId="{58239ACF-B3C0-3744-A8AC-F1212BD2791F}" destId="{02FB729E-D7E7-D648-8F1C-D00DE4D0AFF0}" srcOrd="0" destOrd="0" parTransId="{B992CAE1-9833-5447-B22D-957E0A70155B}" sibTransId="{33EBBBE6-3965-F34A-BA99-12BF13A52B26}"/>
    <dgm:cxn modelId="{6C6BFDCD-A8B5-5C4E-A71E-CC5FA712E330}" srcId="{58239ACF-B3C0-3744-A8AC-F1212BD2791F}" destId="{9B8AF62F-9DC7-014C-8472-3CB78559F12D}" srcOrd="3" destOrd="0" parTransId="{24B12FFF-1B7F-434D-9749-B0561D168410}" sibTransId="{AFDDAFBD-66C5-0947-8F32-FA5E35716E86}"/>
    <dgm:cxn modelId="{DECD0965-2FB5-4F4D-8832-020F69C2B66B}" type="presParOf" srcId="{CF495080-49F8-D140-A82A-4391B19B34FD}" destId="{39EA7EE0-E2E0-7A43-AA86-25D6AF8EC136}" srcOrd="0" destOrd="0" presId="urn:microsoft.com/office/officeart/2005/8/layout/hChevron3"/>
    <dgm:cxn modelId="{3B3F6FA8-38A5-3746-9A13-8B9D0BF0CACF}" type="presParOf" srcId="{CF495080-49F8-D140-A82A-4391B19B34FD}" destId="{069F8AC8-BCB5-C14A-84D4-01693C3C5AB7}" srcOrd="1" destOrd="0" presId="urn:microsoft.com/office/officeart/2005/8/layout/hChevron3"/>
    <dgm:cxn modelId="{1FFFE999-533A-E340-AE54-38969CD9983D}" type="presParOf" srcId="{CF495080-49F8-D140-A82A-4391B19B34FD}" destId="{F8A0497E-866F-B140-8D3F-87E2568507F2}" srcOrd="2" destOrd="0" presId="urn:microsoft.com/office/officeart/2005/8/layout/hChevron3"/>
    <dgm:cxn modelId="{A89E63C0-77F4-E44D-8FA4-58BD689AC1B6}" type="presParOf" srcId="{CF495080-49F8-D140-A82A-4391B19B34FD}" destId="{73894196-F835-6F4C-95AB-3138E731A8B6}" srcOrd="3" destOrd="0" presId="urn:microsoft.com/office/officeart/2005/8/layout/hChevron3"/>
    <dgm:cxn modelId="{16F44C3B-8A93-6D4A-BD42-AC8C0ABB1A7D}" type="presParOf" srcId="{CF495080-49F8-D140-A82A-4391B19B34FD}" destId="{F8168B88-2CF3-A84E-BA2D-11B4E4EC45D3}" srcOrd="4" destOrd="0" presId="urn:microsoft.com/office/officeart/2005/8/layout/hChevron3"/>
    <dgm:cxn modelId="{C354B0C7-AA88-7C4E-943D-702E190EA899}" type="presParOf" srcId="{CF495080-49F8-D140-A82A-4391B19B34FD}" destId="{5CB8DE16-D0CB-6549-A82D-2EFD308DC19C}" srcOrd="5" destOrd="0" presId="urn:microsoft.com/office/officeart/2005/8/layout/hChevron3"/>
    <dgm:cxn modelId="{093FB9C5-0504-D240-B81D-7754FE24B9E1}" type="presParOf" srcId="{CF495080-49F8-D140-A82A-4391B19B34FD}" destId="{96AC1C03-65E5-3647-BC19-80CD952B8A37}" srcOrd="6" destOrd="0" presId="urn:microsoft.com/office/officeart/2005/8/layout/hChevron3"/>
    <dgm:cxn modelId="{A2E939FF-C322-DA44-8C78-DDDD0DA47E8C}" type="presParOf" srcId="{CF495080-49F8-D140-A82A-4391B19B34FD}" destId="{72235258-C3F3-EF49-8BCC-373795538758}" srcOrd="7" destOrd="0" presId="urn:microsoft.com/office/officeart/2005/8/layout/hChevron3"/>
    <dgm:cxn modelId="{6E247A1A-059A-3D4E-A93F-96E021730C73}" type="presParOf" srcId="{CF495080-49F8-D140-A82A-4391B19B34FD}" destId="{39BCDC03-9C8F-1842-B107-BBCC6FC6CB82}"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239ACF-B3C0-3744-A8AC-F1212BD2791F}" type="doc">
      <dgm:prSet loTypeId="urn:microsoft.com/office/officeart/2005/8/layout/hChevron3" loCatId="" qsTypeId="urn:microsoft.com/office/officeart/2005/8/quickstyle/simple1" qsCatId="simple" csTypeId="urn:microsoft.com/office/officeart/2005/8/colors/accent1_2" csCatId="accent1" phldr="1"/>
      <dgm:spPr/>
    </dgm:pt>
    <dgm:pt modelId="{02FB729E-D7E7-D648-8F1C-D00DE4D0AFF0}">
      <dgm:prSet phldrT="[Text]"/>
      <dgm:spPr/>
      <dgm:t>
        <a:bodyPr/>
        <a:lstStyle/>
        <a:p>
          <a:r>
            <a:rPr lang="en-US" dirty="0"/>
            <a:t>GWAS and meta-analysis of primary open-angle glaucoma (POAG)</a:t>
          </a:r>
        </a:p>
      </dgm:t>
    </dgm:pt>
    <dgm:pt modelId="{B992CAE1-9833-5447-B22D-957E0A70155B}" type="parTrans" cxnId="{6BA17FC3-AA64-0E4F-A168-FCB0985E4547}">
      <dgm:prSet/>
      <dgm:spPr/>
      <dgm:t>
        <a:bodyPr/>
        <a:lstStyle/>
        <a:p>
          <a:endParaRPr lang="en-US"/>
        </a:p>
      </dgm:t>
    </dgm:pt>
    <dgm:pt modelId="{33EBBBE6-3965-F34A-BA99-12BF13A52B26}" type="sibTrans" cxnId="{6BA17FC3-AA64-0E4F-A168-FCB0985E4547}">
      <dgm:prSet/>
      <dgm:spPr/>
      <dgm:t>
        <a:bodyPr/>
        <a:lstStyle/>
        <a:p>
          <a:endParaRPr lang="en-US"/>
        </a:p>
      </dgm:t>
    </dgm:pt>
    <dgm:pt modelId="{050450D0-7858-2A41-B475-17A39A0C8CA3}">
      <dgm:prSet phldrT="[Text]"/>
      <dgm:spPr/>
      <dgm:t>
        <a:bodyPr/>
        <a:lstStyle/>
        <a:p>
          <a:r>
            <a:rPr lang="en-US" dirty="0"/>
            <a:t>Cross-ancestry fine-mapping (PAINTOR)</a:t>
          </a:r>
        </a:p>
      </dgm:t>
    </dgm:pt>
    <dgm:pt modelId="{A2B2D879-31FF-DE47-B5DF-2A09B7B746F5}" type="parTrans" cxnId="{24732126-AB20-A444-B91A-F5D0EF004014}">
      <dgm:prSet/>
      <dgm:spPr/>
      <dgm:t>
        <a:bodyPr/>
        <a:lstStyle/>
        <a:p>
          <a:endParaRPr lang="en-US"/>
        </a:p>
      </dgm:t>
    </dgm:pt>
    <dgm:pt modelId="{2059B55B-0D22-D64C-A908-652A9835FC33}" type="sibTrans" cxnId="{24732126-AB20-A444-B91A-F5D0EF004014}">
      <dgm:prSet/>
      <dgm:spPr/>
      <dgm:t>
        <a:bodyPr/>
        <a:lstStyle/>
        <a:p>
          <a:endParaRPr lang="en-US"/>
        </a:p>
      </dgm:t>
    </dgm:pt>
    <dgm:pt modelId="{FB4B9F59-EDE3-274F-B82D-98FD47EADE4A}">
      <dgm:prSet phldrT="[Text]"/>
      <dgm:spPr/>
      <dgm:t>
        <a:bodyPr/>
        <a:lstStyle/>
        <a:p>
          <a:r>
            <a:rPr lang="en-US" dirty="0"/>
            <a:t>Gene-based and pathway analyses (MAGMA)</a:t>
          </a:r>
        </a:p>
      </dgm:t>
    </dgm:pt>
    <dgm:pt modelId="{B95DDEE9-B682-4547-90F5-0D8611DFA504}" type="parTrans" cxnId="{E2A14DA3-1C39-2742-8985-250E8186E737}">
      <dgm:prSet/>
      <dgm:spPr/>
      <dgm:t>
        <a:bodyPr/>
        <a:lstStyle/>
        <a:p>
          <a:endParaRPr lang="en-US"/>
        </a:p>
      </dgm:t>
    </dgm:pt>
    <dgm:pt modelId="{DCCF8EBA-B1A8-844E-811F-35A3465AB82A}" type="sibTrans" cxnId="{E2A14DA3-1C39-2742-8985-250E8186E737}">
      <dgm:prSet/>
      <dgm:spPr/>
      <dgm:t>
        <a:bodyPr/>
        <a:lstStyle/>
        <a:p>
          <a:endParaRPr lang="en-US"/>
        </a:p>
      </dgm:t>
    </dgm:pt>
    <dgm:pt modelId="{B4BAEBA8-6E77-0244-9822-EB047B4ED5EF}">
      <dgm:prSet/>
      <dgm:spPr/>
      <dgm:t>
        <a:bodyPr/>
        <a:lstStyle/>
        <a:p>
          <a:r>
            <a:rPr lang="en-US" dirty="0"/>
            <a:t>Functional annotation/gene-mapping</a:t>
          </a:r>
        </a:p>
      </dgm:t>
    </dgm:pt>
    <dgm:pt modelId="{50B42DF6-6319-2B4C-868D-BEEEEA451AF4}" type="parTrans" cxnId="{2E3DF016-44DB-1745-BEC9-77E05739727F}">
      <dgm:prSet/>
      <dgm:spPr/>
      <dgm:t>
        <a:bodyPr/>
        <a:lstStyle/>
        <a:p>
          <a:endParaRPr lang="en-US"/>
        </a:p>
      </dgm:t>
    </dgm:pt>
    <dgm:pt modelId="{475BFA59-58FA-1847-871B-1B58EFECC71A}" type="sibTrans" cxnId="{2E3DF016-44DB-1745-BEC9-77E05739727F}">
      <dgm:prSet/>
      <dgm:spPr/>
      <dgm:t>
        <a:bodyPr/>
        <a:lstStyle/>
        <a:p>
          <a:endParaRPr lang="en-US"/>
        </a:p>
      </dgm:t>
    </dgm:pt>
    <dgm:pt modelId="{C746C4DF-F298-5D4A-80D8-B09C0B7D18F3}">
      <dgm:prSet/>
      <dgm:spPr/>
      <dgm:t>
        <a:bodyPr/>
        <a:lstStyle/>
        <a:p>
          <a:r>
            <a:rPr lang="en-US" dirty="0"/>
            <a:t>TWAS and expression</a:t>
          </a:r>
        </a:p>
      </dgm:t>
    </dgm:pt>
    <dgm:pt modelId="{027764B0-026F-0347-83A3-A89147358600}" type="parTrans" cxnId="{CE2F2EED-663E-9345-BAE3-55C344A835AD}">
      <dgm:prSet/>
      <dgm:spPr/>
      <dgm:t>
        <a:bodyPr/>
        <a:lstStyle/>
        <a:p>
          <a:endParaRPr lang="en-US"/>
        </a:p>
      </dgm:t>
    </dgm:pt>
    <dgm:pt modelId="{58FB82C8-2B0C-8743-A21A-F42350859379}" type="sibTrans" cxnId="{CE2F2EED-663E-9345-BAE3-55C344A835AD}">
      <dgm:prSet/>
      <dgm:spPr/>
      <dgm:t>
        <a:bodyPr/>
        <a:lstStyle/>
        <a:p>
          <a:endParaRPr lang="en-US"/>
        </a:p>
      </dgm:t>
    </dgm:pt>
    <dgm:pt modelId="{06033913-C2C2-464C-AFD7-64B799EF5746}">
      <dgm:prSet/>
      <dgm:spPr/>
      <dgm:t>
        <a:bodyPr/>
        <a:lstStyle/>
        <a:p>
          <a:r>
            <a:rPr lang="en-US" dirty="0"/>
            <a:t>Drug targets</a:t>
          </a:r>
        </a:p>
        <a:p>
          <a:r>
            <a:rPr lang="en-US" dirty="0"/>
            <a:t>(Open Targets)</a:t>
          </a:r>
        </a:p>
      </dgm:t>
    </dgm:pt>
    <dgm:pt modelId="{98B35ABB-E412-924A-B09D-1CB4C74ED33A}" type="parTrans" cxnId="{0E184E1E-D0B2-AF4B-B54D-EF0038D9560D}">
      <dgm:prSet/>
      <dgm:spPr/>
      <dgm:t>
        <a:bodyPr/>
        <a:lstStyle/>
        <a:p>
          <a:endParaRPr lang="en-US"/>
        </a:p>
      </dgm:t>
    </dgm:pt>
    <dgm:pt modelId="{E864A152-734F-CE4C-B8DC-9EABB9917EC3}" type="sibTrans" cxnId="{0E184E1E-D0B2-AF4B-B54D-EF0038D9560D}">
      <dgm:prSet/>
      <dgm:spPr/>
      <dgm:t>
        <a:bodyPr/>
        <a:lstStyle/>
        <a:p>
          <a:endParaRPr lang="en-US"/>
        </a:p>
      </dgm:t>
    </dgm:pt>
    <dgm:pt modelId="{CF495080-49F8-D140-A82A-4391B19B34FD}" type="pres">
      <dgm:prSet presAssocID="{58239ACF-B3C0-3744-A8AC-F1212BD2791F}" presName="Name0" presStyleCnt="0">
        <dgm:presLayoutVars>
          <dgm:dir/>
          <dgm:resizeHandles val="exact"/>
        </dgm:presLayoutVars>
      </dgm:prSet>
      <dgm:spPr/>
    </dgm:pt>
    <dgm:pt modelId="{39EA7EE0-E2E0-7A43-AA86-25D6AF8EC136}" type="pres">
      <dgm:prSet presAssocID="{02FB729E-D7E7-D648-8F1C-D00DE4D0AFF0}" presName="parTxOnly" presStyleLbl="node1" presStyleIdx="0" presStyleCnt="6">
        <dgm:presLayoutVars>
          <dgm:bulletEnabled val="1"/>
        </dgm:presLayoutVars>
      </dgm:prSet>
      <dgm:spPr/>
    </dgm:pt>
    <dgm:pt modelId="{069F8AC8-BCB5-C14A-84D4-01693C3C5AB7}" type="pres">
      <dgm:prSet presAssocID="{33EBBBE6-3965-F34A-BA99-12BF13A52B26}" presName="parSpace" presStyleCnt="0"/>
      <dgm:spPr/>
    </dgm:pt>
    <dgm:pt modelId="{F8A0497E-866F-B140-8D3F-87E2568507F2}" type="pres">
      <dgm:prSet presAssocID="{050450D0-7858-2A41-B475-17A39A0C8CA3}" presName="parTxOnly" presStyleLbl="node1" presStyleIdx="1" presStyleCnt="6">
        <dgm:presLayoutVars>
          <dgm:bulletEnabled val="1"/>
        </dgm:presLayoutVars>
      </dgm:prSet>
      <dgm:spPr/>
    </dgm:pt>
    <dgm:pt modelId="{73894196-F835-6F4C-95AB-3138E731A8B6}" type="pres">
      <dgm:prSet presAssocID="{2059B55B-0D22-D64C-A908-652A9835FC33}" presName="parSpace" presStyleCnt="0"/>
      <dgm:spPr/>
    </dgm:pt>
    <dgm:pt modelId="{F8168B88-2CF3-A84E-BA2D-11B4E4EC45D3}" type="pres">
      <dgm:prSet presAssocID="{FB4B9F59-EDE3-274F-B82D-98FD47EADE4A}" presName="parTxOnly" presStyleLbl="node1" presStyleIdx="2" presStyleCnt="6">
        <dgm:presLayoutVars>
          <dgm:bulletEnabled val="1"/>
        </dgm:presLayoutVars>
      </dgm:prSet>
      <dgm:spPr/>
    </dgm:pt>
    <dgm:pt modelId="{DB804861-F9B7-EF40-8594-F59093181517}" type="pres">
      <dgm:prSet presAssocID="{DCCF8EBA-B1A8-844E-811F-35A3465AB82A}" presName="parSpace" presStyleCnt="0"/>
      <dgm:spPr/>
    </dgm:pt>
    <dgm:pt modelId="{16D5DF4C-FE5F-A246-97F3-0CAE383C105E}" type="pres">
      <dgm:prSet presAssocID="{B4BAEBA8-6E77-0244-9822-EB047B4ED5EF}" presName="parTxOnly" presStyleLbl="node1" presStyleIdx="3" presStyleCnt="6">
        <dgm:presLayoutVars>
          <dgm:bulletEnabled val="1"/>
        </dgm:presLayoutVars>
      </dgm:prSet>
      <dgm:spPr/>
    </dgm:pt>
    <dgm:pt modelId="{E973330F-A552-9F4C-9C4B-17F22F103F33}" type="pres">
      <dgm:prSet presAssocID="{475BFA59-58FA-1847-871B-1B58EFECC71A}" presName="parSpace" presStyleCnt="0"/>
      <dgm:spPr/>
    </dgm:pt>
    <dgm:pt modelId="{3E1A158B-E91B-A94C-BDAA-FC0EEAADB892}" type="pres">
      <dgm:prSet presAssocID="{C746C4DF-F298-5D4A-80D8-B09C0B7D18F3}" presName="parTxOnly" presStyleLbl="node1" presStyleIdx="4" presStyleCnt="6" custLinFactNeighborX="3067">
        <dgm:presLayoutVars>
          <dgm:bulletEnabled val="1"/>
        </dgm:presLayoutVars>
      </dgm:prSet>
      <dgm:spPr/>
    </dgm:pt>
    <dgm:pt modelId="{7EA00D37-02B4-FD49-AA8E-31312C70D98E}" type="pres">
      <dgm:prSet presAssocID="{58FB82C8-2B0C-8743-A21A-F42350859379}" presName="parSpace" presStyleCnt="0"/>
      <dgm:spPr/>
    </dgm:pt>
    <dgm:pt modelId="{042F1782-7DCA-2244-93DE-23863E44848B}" type="pres">
      <dgm:prSet presAssocID="{06033913-C2C2-464C-AFD7-64B799EF5746}" presName="parTxOnly" presStyleLbl="node1" presStyleIdx="5" presStyleCnt="6">
        <dgm:presLayoutVars>
          <dgm:bulletEnabled val="1"/>
        </dgm:presLayoutVars>
      </dgm:prSet>
      <dgm:spPr/>
    </dgm:pt>
  </dgm:ptLst>
  <dgm:cxnLst>
    <dgm:cxn modelId="{E307F010-1F12-DE4E-BADF-42367DCF0D15}" type="presOf" srcId="{C746C4DF-F298-5D4A-80D8-B09C0B7D18F3}" destId="{3E1A158B-E91B-A94C-BDAA-FC0EEAADB892}" srcOrd="0" destOrd="0" presId="urn:microsoft.com/office/officeart/2005/8/layout/hChevron3"/>
    <dgm:cxn modelId="{2E3DF016-44DB-1745-BEC9-77E05739727F}" srcId="{58239ACF-B3C0-3744-A8AC-F1212BD2791F}" destId="{B4BAEBA8-6E77-0244-9822-EB047B4ED5EF}" srcOrd="3" destOrd="0" parTransId="{50B42DF6-6319-2B4C-868D-BEEEEA451AF4}" sibTransId="{475BFA59-58FA-1847-871B-1B58EFECC71A}"/>
    <dgm:cxn modelId="{0E184E1E-D0B2-AF4B-B54D-EF0038D9560D}" srcId="{58239ACF-B3C0-3744-A8AC-F1212BD2791F}" destId="{06033913-C2C2-464C-AFD7-64B799EF5746}" srcOrd="5" destOrd="0" parTransId="{98B35ABB-E412-924A-B09D-1CB4C74ED33A}" sibTransId="{E864A152-734F-CE4C-B8DC-9EABB9917EC3}"/>
    <dgm:cxn modelId="{24732126-AB20-A444-B91A-F5D0EF004014}" srcId="{58239ACF-B3C0-3744-A8AC-F1212BD2791F}" destId="{050450D0-7858-2A41-B475-17A39A0C8CA3}" srcOrd="1" destOrd="0" parTransId="{A2B2D879-31FF-DE47-B5DF-2A09B7B746F5}" sibTransId="{2059B55B-0D22-D64C-A908-652A9835FC33}"/>
    <dgm:cxn modelId="{DC961F47-C824-C943-80B5-D3C378A081A7}" type="presOf" srcId="{02FB729E-D7E7-D648-8F1C-D00DE4D0AFF0}" destId="{39EA7EE0-E2E0-7A43-AA86-25D6AF8EC136}" srcOrd="0" destOrd="0" presId="urn:microsoft.com/office/officeart/2005/8/layout/hChevron3"/>
    <dgm:cxn modelId="{62126848-156C-AA4D-8553-72994F97F647}" type="presOf" srcId="{B4BAEBA8-6E77-0244-9822-EB047B4ED5EF}" destId="{16D5DF4C-FE5F-A246-97F3-0CAE383C105E}" srcOrd="0" destOrd="0" presId="urn:microsoft.com/office/officeart/2005/8/layout/hChevron3"/>
    <dgm:cxn modelId="{014FAC55-5B92-DE43-B6D0-98B708E38BBE}" type="presOf" srcId="{58239ACF-B3C0-3744-A8AC-F1212BD2791F}" destId="{CF495080-49F8-D140-A82A-4391B19B34FD}" srcOrd="0" destOrd="0" presId="urn:microsoft.com/office/officeart/2005/8/layout/hChevron3"/>
    <dgm:cxn modelId="{EC05B69A-B923-DA4F-B6BF-BA28C5A3AE7B}" type="presOf" srcId="{050450D0-7858-2A41-B475-17A39A0C8CA3}" destId="{F8A0497E-866F-B140-8D3F-87E2568507F2}" srcOrd="0" destOrd="0" presId="urn:microsoft.com/office/officeart/2005/8/layout/hChevron3"/>
    <dgm:cxn modelId="{E2A14DA3-1C39-2742-8985-250E8186E737}" srcId="{58239ACF-B3C0-3744-A8AC-F1212BD2791F}" destId="{FB4B9F59-EDE3-274F-B82D-98FD47EADE4A}" srcOrd="2" destOrd="0" parTransId="{B95DDEE9-B682-4547-90F5-0D8611DFA504}" sibTransId="{DCCF8EBA-B1A8-844E-811F-35A3465AB82A}"/>
    <dgm:cxn modelId="{3B949CB2-AFEA-3D4A-AFEC-866034FA54B8}" type="presOf" srcId="{FB4B9F59-EDE3-274F-B82D-98FD47EADE4A}" destId="{F8168B88-2CF3-A84E-BA2D-11B4E4EC45D3}" srcOrd="0" destOrd="0" presId="urn:microsoft.com/office/officeart/2005/8/layout/hChevron3"/>
    <dgm:cxn modelId="{6BA17FC3-AA64-0E4F-A168-FCB0985E4547}" srcId="{58239ACF-B3C0-3744-A8AC-F1212BD2791F}" destId="{02FB729E-D7E7-D648-8F1C-D00DE4D0AFF0}" srcOrd="0" destOrd="0" parTransId="{B992CAE1-9833-5447-B22D-957E0A70155B}" sibTransId="{33EBBBE6-3965-F34A-BA99-12BF13A52B26}"/>
    <dgm:cxn modelId="{385190DE-4B1F-4B49-8699-02FC671C42B3}" type="presOf" srcId="{06033913-C2C2-464C-AFD7-64B799EF5746}" destId="{042F1782-7DCA-2244-93DE-23863E44848B}" srcOrd="0" destOrd="0" presId="urn:microsoft.com/office/officeart/2005/8/layout/hChevron3"/>
    <dgm:cxn modelId="{CE2F2EED-663E-9345-BAE3-55C344A835AD}" srcId="{58239ACF-B3C0-3744-A8AC-F1212BD2791F}" destId="{C746C4DF-F298-5D4A-80D8-B09C0B7D18F3}" srcOrd="4" destOrd="0" parTransId="{027764B0-026F-0347-83A3-A89147358600}" sibTransId="{58FB82C8-2B0C-8743-A21A-F42350859379}"/>
    <dgm:cxn modelId="{DECD0965-2FB5-4F4D-8832-020F69C2B66B}" type="presParOf" srcId="{CF495080-49F8-D140-A82A-4391B19B34FD}" destId="{39EA7EE0-E2E0-7A43-AA86-25D6AF8EC136}" srcOrd="0" destOrd="0" presId="urn:microsoft.com/office/officeart/2005/8/layout/hChevron3"/>
    <dgm:cxn modelId="{3B3F6FA8-38A5-3746-9A13-8B9D0BF0CACF}" type="presParOf" srcId="{CF495080-49F8-D140-A82A-4391B19B34FD}" destId="{069F8AC8-BCB5-C14A-84D4-01693C3C5AB7}" srcOrd="1" destOrd="0" presId="urn:microsoft.com/office/officeart/2005/8/layout/hChevron3"/>
    <dgm:cxn modelId="{1FFFE999-533A-E340-AE54-38969CD9983D}" type="presParOf" srcId="{CF495080-49F8-D140-A82A-4391B19B34FD}" destId="{F8A0497E-866F-B140-8D3F-87E2568507F2}" srcOrd="2" destOrd="0" presId="urn:microsoft.com/office/officeart/2005/8/layout/hChevron3"/>
    <dgm:cxn modelId="{A89E63C0-77F4-E44D-8FA4-58BD689AC1B6}" type="presParOf" srcId="{CF495080-49F8-D140-A82A-4391B19B34FD}" destId="{73894196-F835-6F4C-95AB-3138E731A8B6}" srcOrd="3" destOrd="0" presId="urn:microsoft.com/office/officeart/2005/8/layout/hChevron3"/>
    <dgm:cxn modelId="{16F44C3B-8A93-6D4A-BD42-AC8C0ABB1A7D}" type="presParOf" srcId="{CF495080-49F8-D140-A82A-4391B19B34FD}" destId="{F8168B88-2CF3-A84E-BA2D-11B4E4EC45D3}" srcOrd="4" destOrd="0" presId="urn:microsoft.com/office/officeart/2005/8/layout/hChevron3"/>
    <dgm:cxn modelId="{53705ED5-99ED-434C-83F9-08A042AA9B99}" type="presParOf" srcId="{CF495080-49F8-D140-A82A-4391B19B34FD}" destId="{DB804861-F9B7-EF40-8594-F59093181517}" srcOrd="5" destOrd="0" presId="urn:microsoft.com/office/officeart/2005/8/layout/hChevron3"/>
    <dgm:cxn modelId="{9F866A80-75E8-0045-87F5-518E0ADF81D6}" type="presParOf" srcId="{CF495080-49F8-D140-A82A-4391B19B34FD}" destId="{16D5DF4C-FE5F-A246-97F3-0CAE383C105E}" srcOrd="6" destOrd="0" presId="urn:microsoft.com/office/officeart/2005/8/layout/hChevron3"/>
    <dgm:cxn modelId="{D655E7B0-C6CD-8347-8B32-728292E92A65}" type="presParOf" srcId="{CF495080-49F8-D140-A82A-4391B19B34FD}" destId="{E973330F-A552-9F4C-9C4B-17F22F103F33}" srcOrd="7" destOrd="0" presId="urn:microsoft.com/office/officeart/2005/8/layout/hChevron3"/>
    <dgm:cxn modelId="{3886A30C-04D6-AE4A-A30D-ED67EEFD403F}" type="presParOf" srcId="{CF495080-49F8-D140-A82A-4391B19B34FD}" destId="{3E1A158B-E91B-A94C-BDAA-FC0EEAADB892}" srcOrd="8" destOrd="0" presId="urn:microsoft.com/office/officeart/2005/8/layout/hChevron3"/>
    <dgm:cxn modelId="{3CA443A8-8FB2-3F47-9F71-42794FF11786}" type="presParOf" srcId="{CF495080-49F8-D140-A82A-4391B19B34FD}" destId="{7EA00D37-02B4-FD49-AA8E-31312C70D98E}" srcOrd="9" destOrd="0" presId="urn:microsoft.com/office/officeart/2005/8/layout/hChevron3"/>
    <dgm:cxn modelId="{C4E27EFF-1B5C-4F4D-BFD1-180ACE96BFC7}" type="presParOf" srcId="{CF495080-49F8-D140-A82A-4391B19B34FD}" destId="{042F1782-7DCA-2244-93DE-23863E44848B}"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7EE0-E2E0-7A43-AA86-25D6AF8EC136}">
      <dsp:nvSpPr>
        <dsp:cNvPr id="0" name=""/>
        <dsp:cNvSpPr/>
      </dsp:nvSpPr>
      <dsp:spPr>
        <a:xfrm>
          <a:off x="1283" y="1675048"/>
          <a:ext cx="2503103" cy="10012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GWAS in cohorts</a:t>
          </a:r>
        </a:p>
      </dsp:txBody>
      <dsp:txXfrm>
        <a:off x="1283" y="1675048"/>
        <a:ext cx="2252793" cy="1001241"/>
      </dsp:txXfrm>
    </dsp:sp>
    <dsp:sp modelId="{F8A0497E-866F-B140-8D3F-87E2568507F2}">
      <dsp:nvSpPr>
        <dsp:cNvPr id="0" name=""/>
        <dsp:cNvSpPr/>
      </dsp:nvSpPr>
      <dsp:spPr>
        <a:xfrm>
          <a:off x="2003766"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Meta-analysis in ancestral groups; Replicated/novel associations</a:t>
          </a:r>
        </a:p>
      </dsp:txBody>
      <dsp:txXfrm>
        <a:off x="2504387" y="1675048"/>
        <a:ext cx="1501862" cy="1001241"/>
      </dsp:txXfrm>
    </dsp:sp>
    <dsp:sp modelId="{F8168B88-2CF3-A84E-BA2D-11B4E4EC45D3}">
      <dsp:nvSpPr>
        <dsp:cNvPr id="0" name=""/>
        <dsp:cNvSpPr/>
      </dsp:nvSpPr>
      <dsp:spPr>
        <a:xfrm>
          <a:off x="4006248"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Annotation and “heritability enrichment”;</a:t>
          </a:r>
        </a:p>
        <a:p>
          <a:pPr marL="0" lvl="0" indent="0" algn="ctr" defTabSz="666750">
            <a:lnSpc>
              <a:spcPct val="90000"/>
            </a:lnSpc>
            <a:spcBef>
              <a:spcPct val="0"/>
            </a:spcBef>
            <a:spcAft>
              <a:spcPct val="35000"/>
            </a:spcAft>
            <a:buNone/>
          </a:pPr>
          <a:r>
            <a:rPr lang="en-US" sz="1500" kern="1200" dirty="0"/>
            <a:t>Pathway analysis</a:t>
          </a:r>
        </a:p>
      </dsp:txBody>
      <dsp:txXfrm>
        <a:off x="4506869" y="1675048"/>
        <a:ext cx="1501862" cy="1001241"/>
      </dsp:txXfrm>
    </dsp:sp>
    <dsp:sp modelId="{16D5DF4C-FE5F-A246-97F3-0CAE383C105E}">
      <dsp:nvSpPr>
        <dsp:cNvPr id="0" name=""/>
        <dsp:cNvSpPr/>
      </dsp:nvSpPr>
      <dsp:spPr>
        <a:xfrm>
          <a:off x="6008730"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“Trans-ancestral” fine-mapping</a:t>
          </a:r>
        </a:p>
      </dsp:txBody>
      <dsp:txXfrm>
        <a:off x="6509351" y="1675048"/>
        <a:ext cx="1501862" cy="1001241"/>
      </dsp:txXfrm>
    </dsp:sp>
    <dsp:sp modelId="{3E1A158B-E91B-A94C-BDAA-FC0EEAADB892}">
      <dsp:nvSpPr>
        <dsp:cNvPr id="0" name=""/>
        <dsp:cNvSpPr/>
      </dsp:nvSpPr>
      <dsp:spPr>
        <a:xfrm>
          <a:off x="8011213"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Other heterogeneity-related analyses</a:t>
          </a:r>
        </a:p>
      </dsp:txBody>
      <dsp:txXfrm>
        <a:off x="8511834" y="167504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7EE0-E2E0-7A43-AA86-25D6AF8EC136}">
      <dsp:nvSpPr>
        <dsp:cNvPr id="0" name=""/>
        <dsp:cNvSpPr/>
      </dsp:nvSpPr>
      <dsp:spPr>
        <a:xfrm>
          <a:off x="1283" y="1755147"/>
          <a:ext cx="2102606" cy="84104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Genome-wide meta-analysis of thyroid stimulating hormone levels (TSH) discovers 74 loci (some novel);</a:t>
          </a:r>
        </a:p>
        <a:p>
          <a:pPr marL="0" lvl="0" indent="0" algn="ctr" defTabSz="400050">
            <a:lnSpc>
              <a:spcPct val="90000"/>
            </a:lnSpc>
            <a:spcBef>
              <a:spcPct val="0"/>
            </a:spcBef>
            <a:spcAft>
              <a:spcPct val="35000"/>
            </a:spcAft>
            <a:buNone/>
          </a:pPr>
          <a:r>
            <a:rPr lang="en-US" sz="900" kern="1200" dirty="0"/>
            <a:t>Gene-based test (rare variant burden)</a:t>
          </a:r>
        </a:p>
      </dsp:txBody>
      <dsp:txXfrm>
        <a:off x="1283" y="1755147"/>
        <a:ext cx="1892346" cy="841042"/>
      </dsp:txXfrm>
    </dsp:sp>
    <dsp:sp modelId="{F8A0497E-866F-B140-8D3F-87E2568507F2}">
      <dsp:nvSpPr>
        <dsp:cNvPr id="0" name=""/>
        <dsp:cNvSpPr/>
      </dsp:nvSpPr>
      <dsp:spPr>
        <a:xfrm>
          <a:off x="1683368"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Fine-mapping &amp; conditional analysis to find potentially causal variants; functional study of a fine-mapped gene</a:t>
          </a:r>
        </a:p>
      </dsp:txBody>
      <dsp:txXfrm>
        <a:off x="2103889" y="1755147"/>
        <a:ext cx="1261564" cy="841042"/>
      </dsp:txXfrm>
    </dsp:sp>
    <dsp:sp modelId="{F8168B88-2CF3-A84E-BA2D-11B4E4EC45D3}">
      <dsp:nvSpPr>
        <dsp:cNvPr id="0" name=""/>
        <dsp:cNvSpPr/>
      </dsp:nvSpPr>
      <dsp:spPr>
        <a:xfrm>
          <a:off x="3365454"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Gene/pathway/tissue prioritization analyses using DEPICT</a:t>
          </a:r>
        </a:p>
      </dsp:txBody>
      <dsp:txXfrm>
        <a:off x="3785975" y="1755147"/>
        <a:ext cx="1261564" cy="841042"/>
      </dsp:txXfrm>
    </dsp:sp>
    <dsp:sp modelId="{16D5DF4C-FE5F-A246-97F3-0CAE383C105E}">
      <dsp:nvSpPr>
        <dsp:cNvPr id="0" name=""/>
        <dsp:cNvSpPr/>
      </dsp:nvSpPr>
      <dsp:spPr>
        <a:xfrm>
          <a:off x="5047539"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err="1"/>
            <a:t>PheWAS</a:t>
          </a:r>
          <a:endParaRPr lang="en-US" sz="900" kern="1200" dirty="0"/>
        </a:p>
      </dsp:txBody>
      <dsp:txXfrm>
        <a:off x="5468060" y="1755147"/>
        <a:ext cx="1261564" cy="841042"/>
      </dsp:txXfrm>
    </dsp:sp>
    <dsp:sp modelId="{3E1A158B-E91B-A94C-BDAA-FC0EEAADB892}">
      <dsp:nvSpPr>
        <dsp:cNvPr id="0" name=""/>
        <dsp:cNvSpPr/>
      </dsp:nvSpPr>
      <dsp:spPr>
        <a:xfrm>
          <a:off x="6729624"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Polygenic risk score</a:t>
          </a:r>
        </a:p>
      </dsp:txBody>
      <dsp:txXfrm>
        <a:off x="7150145" y="1755147"/>
        <a:ext cx="1261564" cy="841042"/>
      </dsp:txXfrm>
    </dsp:sp>
    <dsp:sp modelId="{7C307D23-7EF5-E24D-A7A5-0F73C0FAFA69}">
      <dsp:nvSpPr>
        <dsp:cNvPr id="0" name=""/>
        <dsp:cNvSpPr/>
      </dsp:nvSpPr>
      <dsp:spPr>
        <a:xfrm>
          <a:off x="8411709"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kern="1200" dirty="0"/>
            <a:t>Mendelian randomization</a:t>
          </a:r>
        </a:p>
      </dsp:txBody>
      <dsp:txXfrm>
        <a:off x="8832230" y="1755147"/>
        <a:ext cx="1261564" cy="841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7EE0-E2E0-7A43-AA86-25D6AF8EC136}">
      <dsp:nvSpPr>
        <dsp:cNvPr id="0" name=""/>
        <dsp:cNvSpPr/>
      </dsp:nvSpPr>
      <dsp:spPr>
        <a:xfrm>
          <a:off x="4621" y="1367487"/>
          <a:ext cx="4040906" cy="161636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GWAS of cervical cancer (“broadly defined”); replication in </a:t>
          </a:r>
          <a:r>
            <a:rPr lang="en-US" sz="2700" kern="1200" dirty="0" err="1"/>
            <a:t>FinnGen</a:t>
          </a:r>
          <a:endParaRPr lang="en-US" sz="2700" kern="1200" dirty="0"/>
        </a:p>
      </dsp:txBody>
      <dsp:txXfrm>
        <a:off x="4621" y="1367487"/>
        <a:ext cx="3636816" cy="1616362"/>
      </dsp:txXfrm>
    </dsp:sp>
    <dsp:sp modelId="{F8A0497E-866F-B140-8D3F-87E2568507F2}">
      <dsp:nvSpPr>
        <dsp:cNvPr id="0" name=""/>
        <dsp:cNvSpPr/>
      </dsp:nvSpPr>
      <dsp:spPr>
        <a:xfrm>
          <a:off x="3237346" y="1367487"/>
          <a:ext cx="4040906" cy="1616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Functional annotation</a:t>
          </a:r>
        </a:p>
      </dsp:txBody>
      <dsp:txXfrm>
        <a:off x="4045527" y="1367487"/>
        <a:ext cx="2424544" cy="1616362"/>
      </dsp:txXfrm>
    </dsp:sp>
    <dsp:sp modelId="{F8168B88-2CF3-A84E-BA2D-11B4E4EC45D3}">
      <dsp:nvSpPr>
        <dsp:cNvPr id="0" name=""/>
        <dsp:cNvSpPr/>
      </dsp:nvSpPr>
      <dsp:spPr>
        <a:xfrm>
          <a:off x="6470072" y="1367487"/>
          <a:ext cx="4040906" cy="1616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Mendelian randomization</a:t>
          </a:r>
        </a:p>
      </dsp:txBody>
      <dsp:txXfrm>
        <a:off x="7278253" y="1367487"/>
        <a:ext cx="2424544" cy="1616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7EE0-E2E0-7A43-AA86-25D6AF8EC136}">
      <dsp:nvSpPr>
        <dsp:cNvPr id="0" name=""/>
        <dsp:cNvSpPr/>
      </dsp:nvSpPr>
      <dsp:spPr>
        <a:xfrm>
          <a:off x="1283" y="1675048"/>
          <a:ext cx="2503103" cy="10012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GWAS of liver enzyme levels in serum; meta-analysis</a:t>
          </a:r>
        </a:p>
      </dsp:txBody>
      <dsp:txXfrm>
        <a:off x="1283" y="1675048"/>
        <a:ext cx="2252793" cy="1001241"/>
      </dsp:txXfrm>
    </dsp:sp>
    <dsp:sp modelId="{F8A0497E-866F-B140-8D3F-87E2568507F2}">
      <dsp:nvSpPr>
        <dsp:cNvPr id="0" name=""/>
        <dsp:cNvSpPr/>
      </dsp:nvSpPr>
      <dsp:spPr>
        <a:xfrm>
          <a:off x="2003766"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Gene, pathway, and tissue analysis</a:t>
          </a:r>
        </a:p>
      </dsp:txBody>
      <dsp:txXfrm>
        <a:off x="2504387" y="1675048"/>
        <a:ext cx="1501862" cy="1001241"/>
      </dsp:txXfrm>
    </dsp:sp>
    <dsp:sp modelId="{F8168B88-2CF3-A84E-BA2D-11B4E4EC45D3}">
      <dsp:nvSpPr>
        <dsp:cNvPr id="0" name=""/>
        <dsp:cNvSpPr/>
      </dsp:nvSpPr>
      <dsp:spPr>
        <a:xfrm>
          <a:off x="4006248"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err="1"/>
            <a:t>PheWAS</a:t>
          </a:r>
          <a:br>
            <a:rPr lang="en-US" sz="1700" kern="1200" dirty="0"/>
          </a:br>
          <a:r>
            <a:rPr lang="en-US" sz="1700" kern="1200" dirty="0"/>
            <a:t>(and secondary analyses)</a:t>
          </a:r>
        </a:p>
      </dsp:txBody>
      <dsp:txXfrm>
        <a:off x="4506869" y="1675048"/>
        <a:ext cx="1501862" cy="1001241"/>
      </dsp:txXfrm>
    </dsp:sp>
    <dsp:sp modelId="{96AC1C03-65E5-3647-BC19-80CD952B8A37}">
      <dsp:nvSpPr>
        <dsp:cNvPr id="0" name=""/>
        <dsp:cNvSpPr/>
      </dsp:nvSpPr>
      <dsp:spPr>
        <a:xfrm>
          <a:off x="6008730"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Liver disease analysis</a:t>
          </a:r>
        </a:p>
      </dsp:txBody>
      <dsp:txXfrm>
        <a:off x="6509351" y="1675048"/>
        <a:ext cx="1501862" cy="1001241"/>
      </dsp:txXfrm>
    </dsp:sp>
    <dsp:sp modelId="{39BCDC03-9C8F-1842-B107-BBCC6FC6CB82}">
      <dsp:nvSpPr>
        <dsp:cNvPr id="0" name=""/>
        <dsp:cNvSpPr/>
      </dsp:nvSpPr>
      <dsp:spPr>
        <a:xfrm>
          <a:off x="8011213" y="1675048"/>
          <a:ext cx="2503103" cy="10012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Single-cell transcriptomics</a:t>
          </a:r>
        </a:p>
      </dsp:txBody>
      <dsp:txXfrm>
        <a:off x="8511834" y="167504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7EE0-E2E0-7A43-AA86-25D6AF8EC136}">
      <dsp:nvSpPr>
        <dsp:cNvPr id="0" name=""/>
        <dsp:cNvSpPr/>
      </dsp:nvSpPr>
      <dsp:spPr>
        <a:xfrm>
          <a:off x="1283" y="1755147"/>
          <a:ext cx="2102606" cy="84104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GWAS and meta-analysis of primary open-angle glaucoma (POAG)</a:t>
          </a:r>
        </a:p>
      </dsp:txBody>
      <dsp:txXfrm>
        <a:off x="1283" y="1755147"/>
        <a:ext cx="1892346" cy="841042"/>
      </dsp:txXfrm>
    </dsp:sp>
    <dsp:sp modelId="{F8A0497E-866F-B140-8D3F-87E2568507F2}">
      <dsp:nvSpPr>
        <dsp:cNvPr id="0" name=""/>
        <dsp:cNvSpPr/>
      </dsp:nvSpPr>
      <dsp:spPr>
        <a:xfrm>
          <a:off x="1683368"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Cross-ancestry fine-mapping (PAINTOR)</a:t>
          </a:r>
        </a:p>
      </dsp:txBody>
      <dsp:txXfrm>
        <a:off x="2103889" y="1755147"/>
        <a:ext cx="1261564" cy="841042"/>
      </dsp:txXfrm>
    </dsp:sp>
    <dsp:sp modelId="{F8168B88-2CF3-A84E-BA2D-11B4E4EC45D3}">
      <dsp:nvSpPr>
        <dsp:cNvPr id="0" name=""/>
        <dsp:cNvSpPr/>
      </dsp:nvSpPr>
      <dsp:spPr>
        <a:xfrm>
          <a:off x="3365454"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Gene-based and pathway analyses (MAGMA)</a:t>
          </a:r>
        </a:p>
      </dsp:txBody>
      <dsp:txXfrm>
        <a:off x="3785975" y="1755147"/>
        <a:ext cx="1261564" cy="841042"/>
      </dsp:txXfrm>
    </dsp:sp>
    <dsp:sp modelId="{16D5DF4C-FE5F-A246-97F3-0CAE383C105E}">
      <dsp:nvSpPr>
        <dsp:cNvPr id="0" name=""/>
        <dsp:cNvSpPr/>
      </dsp:nvSpPr>
      <dsp:spPr>
        <a:xfrm>
          <a:off x="5047539"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Functional annotation/gene-mapping</a:t>
          </a:r>
        </a:p>
      </dsp:txBody>
      <dsp:txXfrm>
        <a:off x="5468060" y="1755147"/>
        <a:ext cx="1261564" cy="841042"/>
      </dsp:txXfrm>
    </dsp:sp>
    <dsp:sp modelId="{3E1A158B-E91B-A94C-BDAA-FC0EEAADB892}">
      <dsp:nvSpPr>
        <dsp:cNvPr id="0" name=""/>
        <dsp:cNvSpPr/>
      </dsp:nvSpPr>
      <dsp:spPr>
        <a:xfrm>
          <a:off x="6742521"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TWAS and expression</a:t>
          </a:r>
        </a:p>
      </dsp:txBody>
      <dsp:txXfrm>
        <a:off x="7163042" y="1755147"/>
        <a:ext cx="1261564" cy="841042"/>
      </dsp:txXfrm>
    </dsp:sp>
    <dsp:sp modelId="{042F1782-7DCA-2244-93DE-23863E44848B}">
      <dsp:nvSpPr>
        <dsp:cNvPr id="0" name=""/>
        <dsp:cNvSpPr/>
      </dsp:nvSpPr>
      <dsp:spPr>
        <a:xfrm>
          <a:off x="8411709" y="1755147"/>
          <a:ext cx="2102606" cy="84104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Drug targets</a:t>
          </a:r>
        </a:p>
        <a:p>
          <a:pPr marL="0" lvl="0" indent="0" algn="ctr" defTabSz="577850">
            <a:lnSpc>
              <a:spcPct val="90000"/>
            </a:lnSpc>
            <a:spcBef>
              <a:spcPct val="0"/>
            </a:spcBef>
            <a:spcAft>
              <a:spcPct val="35000"/>
            </a:spcAft>
            <a:buNone/>
          </a:pPr>
          <a:r>
            <a:rPr lang="en-US" sz="1300" kern="1200" dirty="0"/>
            <a:t>(Open Targets)</a:t>
          </a:r>
        </a:p>
      </dsp:txBody>
      <dsp:txXfrm>
        <a:off x="8832230" y="1755147"/>
        <a:ext cx="1261564" cy="84104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mc/articles/PMC7858632/#MOESM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7858632/#CR24"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ncbi.nlm.nih.gov/pmc/articles/PMC7858632/#MOESM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a:t>
            </a:fld>
            <a:endParaRPr lang="en-US"/>
          </a:p>
        </p:txBody>
      </p:sp>
    </p:spTree>
    <p:extLst>
      <p:ext uri="{BB962C8B-B14F-4D97-AF65-F5344CB8AC3E}">
        <p14:creationId xmlns:p14="http://schemas.microsoft.com/office/powerpoint/2010/main" val="415681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Based on H3K4me1 modifications (associated with active enhancers) across 127 cell types, enrichment of specific cell types was investigated (see “Methods” section). Cells that surpassed the false discovery threshold rate (FDR &lt; 0.05) were mostly hematological cells, with B and T lymphocytes the most prominent cell types associated with SLE (Supplementary Fig. </a:t>
            </a:r>
            <a:r>
              <a:rPr lang="en-US" sz="1200" b="0" i="0" u="none" strike="noStrike" kern="1200" baseline="30000" dirty="0">
                <a:solidFill>
                  <a:schemeClr val="tx1"/>
                </a:solidFill>
                <a:effectLst/>
                <a:latin typeface="+mn-lt"/>
                <a:ea typeface="+mn-ea"/>
                <a:cs typeface="+mn-cs"/>
                <a:hlinkClick r:id="rId3"/>
              </a:rPr>
              <a:t>6a</a:t>
            </a:r>
            <a:r>
              <a:rPr lang="en-US" sz="1200" b="0" i="0" u="none" strike="noStrike" kern="1200" dirty="0">
                <a:solidFill>
                  <a:schemeClr val="tx1"/>
                </a:solidFill>
                <a:effectLst/>
                <a:latin typeface="+mn-lt"/>
                <a:ea typeface="+mn-ea"/>
                <a:cs typeface="+mn-cs"/>
              </a:rPr>
              <a:t>). Similar results were observed based on H3K4me3 modifications (associated with promoters of active genes) (Supplementary Fig. </a:t>
            </a:r>
            <a:r>
              <a:rPr lang="en-US" sz="1200" b="0" i="0" u="none" strike="noStrike" kern="1200" baseline="30000" dirty="0">
                <a:solidFill>
                  <a:schemeClr val="tx1"/>
                </a:solidFill>
                <a:effectLst/>
                <a:latin typeface="+mn-lt"/>
                <a:ea typeface="+mn-ea"/>
                <a:cs typeface="+mn-cs"/>
                <a:hlinkClick r:id="rId3"/>
              </a:rPr>
              <a:t>6b</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14</a:t>
            </a:fld>
            <a:endParaRPr lang="en-US"/>
          </a:p>
        </p:txBody>
      </p:sp>
    </p:spTree>
    <p:extLst>
      <p:ext uri="{BB962C8B-B14F-4D97-AF65-F5344CB8AC3E}">
        <p14:creationId xmlns:p14="http://schemas.microsoft.com/office/powerpoint/2010/main" val="66115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15</a:t>
            </a:fld>
            <a:endParaRPr lang="en-US"/>
          </a:p>
        </p:txBody>
      </p:sp>
    </p:spTree>
    <p:extLst>
      <p:ext uri="{BB962C8B-B14F-4D97-AF65-F5344CB8AC3E}">
        <p14:creationId xmlns:p14="http://schemas.microsoft.com/office/powerpoint/2010/main" val="3464199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16</a:t>
            </a:fld>
            <a:endParaRPr lang="en-US"/>
          </a:p>
        </p:txBody>
      </p:sp>
    </p:spTree>
    <p:extLst>
      <p:ext uri="{BB962C8B-B14F-4D97-AF65-F5344CB8AC3E}">
        <p14:creationId xmlns:p14="http://schemas.microsoft.com/office/powerpoint/2010/main" val="124663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Correlation of effect-size estimates for SLE between East Asian (</a:t>
            </a:r>
            <a:r>
              <a:rPr lang="en-US" sz="1200" b="0" i="1" u="none" strike="noStrike" kern="1200" dirty="0">
                <a:solidFill>
                  <a:schemeClr val="tx1"/>
                </a:solidFill>
                <a:effectLst/>
                <a:latin typeface="+mn-lt"/>
                <a:ea typeface="+mn-ea"/>
                <a:cs typeface="+mn-cs"/>
              </a:rPr>
              <a:t>X</a:t>
            </a:r>
            <a:r>
              <a:rPr lang="en-US" sz="1200" b="0" i="0" u="none" strike="noStrike" kern="1200" dirty="0">
                <a:solidFill>
                  <a:schemeClr val="tx1"/>
                </a:solidFill>
                <a:effectLst/>
                <a:latin typeface="+mn-lt"/>
                <a:ea typeface="+mn-ea"/>
                <a:cs typeface="+mn-cs"/>
              </a:rPr>
              <a:t>-axis) and European (</a:t>
            </a:r>
            <a:r>
              <a:rPr lang="en-US" sz="1200" b="0" i="1" u="none" strike="noStrike" kern="1200" dirty="0">
                <a:solidFill>
                  <a:schemeClr val="tx1"/>
                </a:solidFill>
                <a:effectLst/>
                <a:latin typeface="+mn-lt"/>
                <a:ea typeface="+mn-ea"/>
                <a:cs typeface="+mn-cs"/>
              </a:rPr>
              <a:t>Y</a:t>
            </a:r>
            <a:r>
              <a:rPr lang="en-US" sz="1200" b="0" i="0" u="none" strike="noStrike" kern="1200" dirty="0">
                <a:solidFill>
                  <a:schemeClr val="tx1"/>
                </a:solidFill>
                <a:effectLst/>
                <a:latin typeface="+mn-lt"/>
                <a:ea typeface="+mn-ea"/>
                <a:cs typeface="+mn-cs"/>
              </a:rPr>
              <a:t>-axis) populations (</a:t>
            </a:r>
            <a:r>
              <a:rPr lang="en-US" sz="1200" b="0" i="1"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 0.58, two-sided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-value = 6.52E−11). Disease-associated variants with FDR adjusted CQ-test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-value &lt;0.05 (category 3) are labeled in red, and the variants with CQ-test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-value &lt; 0.05 but FDR adjusted CQ-test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-value ≥0.05 (category 2) are labeled in blue.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4EAC61-49C5-D24E-8247-6FF134EF9A99}" type="slidenum">
              <a:rPr lang="en-US" smtClean="0"/>
              <a:t>18</a:t>
            </a:fld>
            <a:endParaRPr lang="en-US"/>
          </a:p>
        </p:txBody>
      </p:sp>
    </p:spTree>
    <p:extLst>
      <p:ext uri="{BB962C8B-B14F-4D97-AF65-F5344CB8AC3E}">
        <p14:creationId xmlns:p14="http://schemas.microsoft.com/office/powerpoint/2010/main" val="270648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21</a:t>
            </a:fld>
            <a:endParaRPr lang="en-US"/>
          </a:p>
        </p:txBody>
      </p:sp>
    </p:spTree>
    <p:extLst>
      <p:ext uri="{BB962C8B-B14F-4D97-AF65-F5344CB8AC3E}">
        <p14:creationId xmlns:p14="http://schemas.microsoft.com/office/powerpoint/2010/main" val="97612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has been clipped</a:t>
            </a:r>
          </a:p>
        </p:txBody>
      </p:sp>
      <p:sp>
        <p:nvSpPr>
          <p:cNvPr id="4" name="Slide Number Placeholder 3"/>
          <p:cNvSpPr>
            <a:spLocks noGrp="1"/>
          </p:cNvSpPr>
          <p:nvPr>
            <p:ph type="sldNum" sz="quarter" idx="5"/>
          </p:nvPr>
        </p:nvSpPr>
        <p:spPr/>
        <p:txBody>
          <a:bodyPr/>
          <a:lstStyle/>
          <a:p>
            <a:fld id="{C74EAC61-49C5-D24E-8247-6FF134EF9A99}" type="slidenum">
              <a:rPr lang="en-US" smtClean="0"/>
              <a:t>36</a:t>
            </a:fld>
            <a:endParaRPr lang="en-US"/>
          </a:p>
        </p:txBody>
      </p:sp>
    </p:spTree>
    <p:extLst>
      <p:ext uri="{BB962C8B-B14F-4D97-AF65-F5344CB8AC3E}">
        <p14:creationId xmlns:p14="http://schemas.microsoft.com/office/powerpoint/2010/main" val="391466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37</a:t>
            </a:fld>
            <a:endParaRPr lang="en-US"/>
          </a:p>
        </p:txBody>
      </p:sp>
    </p:spTree>
    <p:extLst>
      <p:ext uri="{BB962C8B-B14F-4D97-AF65-F5344CB8AC3E}">
        <p14:creationId xmlns:p14="http://schemas.microsoft.com/office/powerpoint/2010/main" val="95642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39</a:t>
            </a:fld>
            <a:endParaRPr lang="en-US"/>
          </a:p>
        </p:txBody>
      </p:sp>
    </p:spTree>
    <p:extLst>
      <p:ext uri="{BB962C8B-B14F-4D97-AF65-F5344CB8AC3E}">
        <p14:creationId xmlns:p14="http://schemas.microsoft.com/office/powerpoint/2010/main" val="215360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authors also investigated heterogeneity between the two cohorts a bit.</a:t>
            </a:r>
          </a:p>
        </p:txBody>
      </p:sp>
      <p:sp>
        <p:nvSpPr>
          <p:cNvPr id="4" name="Slide Number Placeholder 3"/>
          <p:cNvSpPr>
            <a:spLocks noGrp="1"/>
          </p:cNvSpPr>
          <p:nvPr>
            <p:ph type="sldNum" sz="quarter" idx="5"/>
          </p:nvPr>
        </p:nvSpPr>
        <p:spPr/>
        <p:txBody>
          <a:bodyPr/>
          <a:lstStyle/>
          <a:p>
            <a:fld id="{C74EAC61-49C5-D24E-8247-6FF134EF9A99}" type="slidenum">
              <a:rPr lang="en-US" smtClean="0"/>
              <a:t>46</a:t>
            </a:fld>
            <a:endParaRPr lang="en-US"/>
          </a:p>
        </p:txBody>
      </p:sp>
    </p:spTree>
    <p:extLst>
      <p:ext uri="{BB962C8B-B14F-4D97-AF65-F5344CB8AC3E}">
        <p14:creationId xmlns:p14="http://schemas.microsoft.com/office/powerpoint/2010/main" val="332824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50</a:t>
            </a:fld>
            <a:endParaRPr lang="en-US"/>
          </a:p>
        </p:txBody>
      </p:sp>
    </p:spTree>
    <p:extLst>
      <p:ext uri="{BB962C8B-B14F-4D97-AF65-F5344CB8AC3E}">
        <p14:creationId xmlns:p14="http://schemas.microsoft.com/office/powerpoint/2010/main" val="286727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r>
              <a:rPr lang="en-US" dirty="0"/>
              <a:t>https://</a:t>
            </a:r>
            <a:r>
              <a:rPr lang="en-US" dirty="0" err="1"/>
              <a:t>www.nature.com</a:t>
            </a:r>
            <a:r>
              <a:rPr lang="en-US" dirty="0"/>
              <a:t>/articles/s41576-018-0016-z</a:t>
            </a:r>
          </a:p>
        </p:txBody>
      </p:sp>
      <p:sp>
        <p:nvSpPr>
          <p:cNvPr id="4" name="Slide Number Placeholder 3"/>
          <p:cNvSpPr>
            <a:spLocks noGrp="1"/>
          </p:cNvSpPr>
          <p:nvPr>
            <p:ph type="sldNum" sz="quarter" idx="5"/>
          </p:nvPr>
        </p:nvSpPr>
        <p:spPr/>
        <p:txBody>
          <a:bodyPr/>
          <a:lstStyle/>
          <a:p>
            <a:fld id="{C74EAC61-49C5-D24E-8247-6FF134EF9A99}" type="slidenum">
              <a:rPr lang="en-US" smtClean="0"/>
              <a:t>2</a:t>
            </a:fld>
            <a:endParaRPr lang="en-US"/>
          </a:p>
        </p:txBody>
      </p:sp>
    </p:spTree>
    <p:extLst>
      <p:ext uri="{BB962C8B-B14F-4D97-AF65-F5344CB8AC3E}">
        <p14:creationId xmlns:p14="http://schemas.microsoft.com/office/powerpoint/2010/main" val="273848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Harding"/>
              </a:rPr>
              <a:t>All subfigures are based on </a:t>
            </a:r>
            <a:r>
              <a:rPr lang="en-US" b="0" i="0" u="none" strike="noStrike" dirty="0" err="1">
                <a:solidFill>
                  <a:srgbClr val="222222"/>
                </a:solidFill>
                <a:effectLst/>
                <a:latin typeface="Harding"/>
              </a:rPr>
              <a:t>LocusZoom</a:t>
            </a:r>
            <a:r>
              <a:rPr lang="en-US" b="0" i="0" u="none" strike="noStrike" dirty="0">
                <a:solidFill>
                  <a:srgbClr val="222222"/>
                </a:solidFill>
                <a:effectLst/>
                <a:latin typeface="Harding"/>
              </a:rPr>
              <a:t>-style illustrations of marginal single-nucleotide polymorphism (SNP) associations. The –log</a:t>
            </a:r>
            <a:r>
              <a:rPr lang="en-US" b="0" i="0" u="none" strike="noStrike" baseline="-25000" dirty="0">
                <a:solidFill>
                  <a:srgbClr val="222222"/>
                </a:solidFill>
                <a:effectLst/>
                <a:latin typeface="Harding"/>
              </a:rPr>
              <a:t>10</a:t>
            </a:r>
            <a:r>
              <a:rPr lang="en-US" b="0" i="0" u="none" strike="noStrike" dirty="0">
                <a:solidFill>
                  <a:srgbClr val="222222"/>
                </a:solidFill>
                <a:effectLst/>
                <a:latin typeface="Harding"/>
              </a:rPr>
              <a:t> (</a:t>
            </a:r>
            <a:r>
              <a:rPr lang="en-US" b="0" i="1" u="none" strike="noStrike" dirty="0">
                <a:solidFill>
                  <a:srgbClr val="222222"/>
                </a:solidFill>
                <a:effectLst/>
                <a:latin typeface="Harding"/>
              </a:rPr>
              <a:t>P</a:t>
            </a:r>
            <a:r>
              <a:rPr lang="en-US" b="0" i="0" u="none" strike="noStrike" dirty="0">
                <a:solidFill>
                  <a:srgbClr val="222222"/>
                </a:solidFill>
                <a:effectLst/>
                <a:latin typeface="Harding"/>
              </a:rPr>
              <a:t>) values are presented on the left </a:t>
            </a:r>
            <a:r>
              <a:rPr lang="en-US" b="0" i="1" u="none" strike="noStrike" dirty="0">
                <a:solidFill>
                  <a:srgbClr val="222222"/>
                </a:solidFill>
                <a:effectLst/>
                <a:latin typeface="Harding"/>
              </a:rPr>
              <a:t>y</a:t>
            </a:r>
            <a:r>
              <a:rPr lang="en-US" b="0" i="0" u="none" strike="noStrike" dirty="0">
                <a:solidFill>
                  <a:srgbClr val="222222"/>
                </a:solidFill>
                <a:effectLst/>
                <a:latin typeface="Harding"/>
              </a:rPr>
              <a:t> axis, and variant positions are on the </a:t>
            </a:r>
            <a:r>
              <a:rPr lang="en-US" b="0" i="1" u="none" strike="noStrike" dirty="0">
                <a:solidFill>
                  <a:srgbClr val="222222"/>
                </a:solidFill>
                <a:effectLst/>
                <a:latin typeface="Harding"/>
              </a:rPr>
              <a:t>x</a:t>
            </a:r>
            <a:r>
              <a:rPr lang="en-US" b="0" i="0" u="none" strike="noStrike" dirty="0">
                <a:solidFill>
                  <a:srgbClr val="222222"/>
                </a:solidFill>
                <a:effectLst/>
                <a:latin typeface="Harding"/>
              </a:rPr>
              <a:t> axis. The gold diamond for each locus represents the peak SNP. The results for other SNPs are </a:t>
            </a:r>
            <a:r>
              <a:rPr lang="en-US" b="0" i="0" u="none" strike="noStrike" dirty="0" err="1">
                <a:solidFill>
                  <a:srgbClr val="222222"/>
                </a:solidFill>
                <a:effectLst/>
                <a:latin typeface="Harding"/>
              </a:rPr>
              <a:t>coloured</a:t>
            </a:r>
            <a:r>
              <a:rPr lang="en-US" b="0" i="0" u="none" strike="noStrike" dirty="0">
                <a:solidFill>
                  <a:srgbClr val="222222"/>
                </a:solidFill>
                <a:effectLst/>
                <a:latin typeface="Harding"/>
              </a:rPr>
              <a:t> by descending degree of linkage disequilibrium (LD) with the peak SNP (ordered red, orange, green and blue dots).</a:t>
            </a:r>
          </a:p>
          <a:p>
            <a:endParaRPr lang="en-US" b="0" i="0" u="none" strike="noStrike" dirty="0">
              <a:solidFill>
                <a:srgbClr val="222222"/>
              </a:solidFill>
              <a:effectLst/>
              <a:latin typeface="Harding"/>
            </a:endParaRPr>
          </a:p>
          <a:p>
            <a:r>
              <a:rPr lang="en-US" b="0" i="0" u="none" strike="noStrike" dirty="0">
                <a:solidFill>
                  <a:srgbClr val="222222"/>
                </a:solidFill>
                <a:effectLst/>
                <a:latin typeface="Harding"/>
              </a:rPr>
              <a:t>The </a:t>
            </a:r>
            <a:r>
              <a:rPr lang="en-US" b="1" i="0" u="none" strike="noStrike" dirty="0">
                <a:solidFill>
                  <a:srgbClr val="7030A0"/>
                </a:solidFill>
                <a:effectLst/>
                <a:latin typeface="Harding"/>
              </a:rPr>
              <a:t>purple bars</a:t>
            </a:r>
            <a:r>
              <a:rPr lang="en-US" b="0" i="0" u="none" strike="noStrike" dirty="0">
                <a:solidFill>
                  <a:srgbClr val="7030A0"/>
                </a:solidFill>
                <a:effectLst/>
                <a:latin typeface="Harding"/>
              </a:rPr>
              <a:t> </a:t>
            </a:r>
            <a:r>
              <a:rPr lang="en-US" b="0" i="0" u="none" strike="noStrike" dirty="0">
                <a:solidFill>
                  <a:srgbClr val="222222"/>
                </a:solidFill>
                <a:effectLst/>
                <a:latin typeface="Harding"/>
              </a:rPr>
              <a:t>represent additional variant-level statistics produced by fine-mapping (that is, </a:t>
            </a:r>
            <a:r>
              <a:rPr lang="el-GR" b="0" i="0" u="none" strike="noStrike" dirty="0">
                <a:solidFill>
                  <a:srgbClr val="222222"/>
                </a:solidFill>
                <a:effectLst/>
                <a:latin typeface="Harding"/>
              </a:rPr>
              <a:t>β-</a:t>
            </a:r>
            <a:r>
              <a:rPr lang="en-US" b="0" i="0" u="none" strike="noStrike" dirty="0">
                <a:solidFill>
                  <a:srgbClr val="222222"/>
                </a:solidFill>
                <a:effectLst/>
                <a:latin typeface="Harding"/>
              </a:rPr>
              <a:t>values for penalized regression and posterior inclusion probabilities (PIPs) for Bayesian methods), and the corresponding scale is on the right </a:t>
            </a:r>
            <a:r>
              <a:rPr lang="en-US" b="0" i="1" u="none" strike="noStrike" dirty="0" err="1">
                <a:solidFill>
                  <a:srgbClr val="222222"/>
                </a:solidFill>
                <a:effectLst/>
                <a:latin typeface="Harding"/>
              </a:rPr>
              <a:t>y</a:t>
            </a:r>
            <a:r>
              <a:rPr lang="en-US" b="0" i="0" u="none" strike="noStrike" dirty="0" err="1">
                <a:solidFill>
                  <a:srgbClr val="222222"/>
                </a:solidFill>
                <a:effectLst/>
                <a:latin typeface="Harding"/>
              </a:rPr>
              <a:t>axis</a:t>
            </a:r>
            <a:r>
              <a:rPr lang="en-US" b="0" i="0" u="none" strike="noStrike" dirty="0">
                <a:solidFill>
                  <a:srgbClr val="222222"/>
                </a:solidFill>
                <a:effectLst/>
                <a:latin typeface="Harding"/>
              </a:rPr>
              <a:t>.</a:t>
            </a:r>
          </a:p>
          <a:p>
            <a:endParaRPr lang="en-US" b="0" i="0" u="none" strike="noStrike" dirty="0">
              <a:solidFill>
                <a:srgbClr val="222222"/>
              </a:solidFill>
              <a:effectLst/>
              <a:latin typeface="Harding"/>
            </a:endParaRPr>
          </a:p>
          <a:p>
            <a:r>
              <a:rPr lang="en-US" b="0" i="0" u="none" strike="noStrike" dirty="0">
                <a:solidFill>
                  <a:srgbClr val="222222"/>
                </a:solidFill>
                <a:effectLst/>
                <a:latin typeface="Harding"/>
              </a:rPr>
              <a:t>The </a:t>
            </a:r>
            <a:r>
              <a:rPr lang="en-US" b="1" i="0" u="none" strike="noStrike" dirty="0">
                <a:solidFill>
                  <a:srgbClr val="222222"/>
                </a:solidFill>
                <a:effectLst/>
                <a:latin typeface="Harding"/>
              </a:rPr>
              <a:t>light grey boxes represent the regions selected by fine-mapping</a:t>
            </a:r>
            <a:r>
              <a:rPr lang="en-US" b="0" i="0" u="none" strike="noStrike" dirty="0">
                <a:solidFill>
                  <a:srgbClr val="222222"/>
                </a:solidFill>
                <a:effectLst/>
                <a:latin typeface="Harding"/>
              </a:rPr>
              <a:t>.</a:t>
            </a:r>
          </a:p>
          <a:p>
            <a:endParaRPr lang="en-US" b="0" i="0" u="none" strike="noStrike" dirty="0">
              <a:solidFill>
                <a:srgbClr val="222222"/>
              </a:solidFill>
              <a:effectLst/>
              <a:latin typeface="Harding"/>
            </a:endParaRPr>
          </a:p>
          <a:p>
            <a:r>
              <a:rPr lang="en-US" b="1" i="0" u="none" strike="noStrike" dirty="0">
                <a:solidFill>
                  <a:srgbClr val="222222"/>
                </a:solidFill>
                <a:effectLst/>
                <a:latin typeface="Harding"/>
              </a:rPr>
              <a:t>A</a:t>
            </a:r>
            <a:r>
              <a:rPr lang="en-US" b="0" i="0" u="none" strike="noStrike" dirty="0">
                <a:solidFill>
                  <a:srgbClr val="222222"/>
                </a:solidFill>
                <a:effectLst/>
                <a:latin typeface="Harding"/>
              </a:rPr>
              <a:t> | The heuristic approach is based on LD patterns with the peak SNP (rs12345). All SNPs that meet the orange LD category threshold have been selected.</a:t>
            </a:r>
          </a:p>
          <a:p>
            <a:endParaRPr lang="en-US" b="0" i="0" u="none" strike="noStrike" dirty="0">
              <a:solidFill>
                <a:srgbClr val="222222"/>
              </a:solidFill>
              <a:effectLst/>
              <a:latin typeface="Harding"/>
            </a:endParaRPr>
          </a:p>
          <a:p>
            <a:r>
              <a:rPr lang="en-US" b="1" i="0" u="none" strike="noStrike" dirty="0">
                <a:solidFill>
                  <a:srgbClr val="222222"/>
                </a:solidFill>
                <a:effectLst/>
                <a:latin typeface="Harding"/>
              </a:rPr>
              <a:t>B</a:t>
            </a:r>
            <a:r>
              <a:rPr lang="en-US" b="0" i="0" u="none" strike="noStrike" dirty="0">
                <a:solidFill>
                  <a:srgbClr val="222222"/>
                </a:solidFill>
                <a:effectLst/>
                <a:latin typeface="Harding"/>
              </a:rPr>
              <a:t> | The penalized regression approach selects all SNPs whose effects (</a:t>
            </a:r>
            <a:r>
              <a:rPr lang="el-GR" b="0" i="0" u="none" strike="noStrike" dirty="0">
                <a:solidFill>
                  <a:srgbClr val="222222"/>
                </a:solidFill>
                <a:effectLst/>
                <a:latin typeface="Harding"/>
              </a:rPr>
              <a:t>β, </a:t>
            </a:r>
            <a:r>
              <a:rPr lang="en-US" b="0" i="0" u="none" strike="noStrike" dirty="0">
                <a:solidFill>
                  <a:srgbClr val="222222"/>
                </a:solidFill>
                <a:effectLst/>
                <a:latin typeface="Harding"/>
              </a:rPr>
              <a:t>right axis) are not shrunk to zero.</a:t>
            </a:r>
          </a:p>
          <a:p>
            <a:endParaRPr lang="en-US" b="0" i="0" u="none" strike="noStrike" dirty="0">
              <a:solidFill>
                <a:srgbClr val="222222"/>
              </a:solidFill>
              <a:effectLst/>
              <a:latin typeface="Harding"/>
            </a:endParaRPr>
          </a:p>
          <a:p>
            <a:r>
              <a:rPr lang="en-US" b="1" i="0" u="none" strike="noStrike" dirty="0">
                <a:solidFill>
                  <a:srgbClr val="222222"/>
                </a:solidFill>
                <a:effectLst/>
                <a:latin typeface="Harding"/>
              </a:rPr>
              <a:t>C</a:t>
            </a:r>
            <a:r>
              <a:rPr lang="en-US" b="0" i="0" u="none" strike="noStrike" dirty="0">
                <a:solidFill>
                  <a:srgbClr val="222222"/>
                </a:solidFill>
                <a:effectLst/>
                <a:latin typeface="Harding"/>
              </a:rPr>
              <a:t> | Bayesian fine-mapping produces SNP-level PIPs (right axis), which can be summed to form credible sets on the basis of a specified coverage probability threshold (for example, 95%). This example illustrates that the peak SNP does not correspond to the SNP with the highest PIP, which can occur because of the correlation structure among all SNPs in the region.</a:t>
            </a:r>
          </a:p>
          <a:p>
            <a:endParaRPr lang="en-US" b="0" i="0" u="none" strike="noStrike" dirty="0">
              <a:solidFill>
                <a:srgbClr val="222222"/>
              </a:solidFill>
              <a:effectLst/>
              <a:latin typeface="Harding"/>
            </a:endParaRPr>
          </a:p>
          <a:p>
            <a:r>
              <a:rPr lang="en-US" b="1" i="0" u="none" strike="noStrike" dirty="0">
                <a:solidFill>
                  <a:srgbClr val="222222"/>
                </a:solidFill>
                <a:effectLst/>
                <a:latin typeface="Harding"/>
              </a:rPr>
              <a:t>D</a:t>
            </a:r>
            <a:r>
              <a:rPr lang="en-US" b="0" i="0" u="none" strike="noStrike" dirty="0">
                <a:solidFill>
                  <a:srgbClr val="222222"/>
                </a:solidFill>
                <a:effectLst/>
                <a:latin typeface="Harding"/>
              </a:rPr>
              <a:t> | Bayesian trans-ethnic fine-mapping. Results for the same locus are illustrated for two diverse study populations (Pop. 1 (part </a:t>
            </a:r>
            <a:r>
              <a:rPr lang="en-US" b="1" i="0" u="none" strike="noStrike" dirty="0">
                <a:solidFill>
                  <a:srgbClr val="222222"/>
                </a:solidFill>
                <a:effectLst/>
                <a:latin typeface="Harding"/>
              </a:rPr>
              <a:t>Da</a:t>
            </a:r>
            <a:r>
              <a:rPr lang="en-US" b="0" i="0" u="none" strike="noStrike" dirty="0">
                <a:solidFill>
                  <a:srgbClr val="222222"/>
                </a:solidFill>
                <a:effectLst/>
                <a:latin typeface="Harding"/>
              </a:rPr>
              <a:t>) and Pop. 2 (part </a:t>
            </a:r>
            <a:r>
              <a:rPr lang="en-US" b="1" i="0" u="none" strike="noStrike" dirty="0">
                <a:solidFill>
                  <a:srgbClr val="222222"/>
                </a:solidFill>
                <a:effectLst/>
                <a:latin typeface="Harding"/>
              </a:rPr>
              <a:t>Db</a:t>
            </a:r>
            <a:r>
              <a:rPr lang="en-US" b="0" i="0" u="none" strike="noStrike" dirty="0">
                <a:solidFill>
                  <a:srgbClr val="222222"/>
                </a:solidFill>
                <a:effectLst/>
                <a:latin typeface="Harding"/>
              </a:rPr>
              <a:t>)) with different local LD structures. The peak SNPs for the two analyses differ (rs12345 versus rs23456), and combining the results through meta-analysis yields a narrowed fine-mapping credible region (part </a:t>
            </a:r>
            <a:r>
              <a:rPr lang="en-US" b="1" i="0" u="none" strike="noStrike" dirty="0">
                <a:solidFill>
                  <a:srgbClr val="222222"/>
                </a:solidFill>
                <a:effectLst/>
                <a:latin typeface="Harding"/>
              </a:rPr>
              <a:t>Dc</a:t>
            </a:r>
            <a:r>
              <a:rPr lang="en-US" b="0" i="0" u="none" strike="noStrike" dirty="0">
                <a:solidFill>
                  <a:srgbClr val="222222"/>
                </a:solidFill>
                <a:effectLst/>
                <a:latin typeface="Harding"/>
              </a:rPr>
              <a:t>).</a:t>
            </a:r>
          </a:p>
          <a:p>
            <a:endParaRPr lang="en-US" b="0" i="0" u="none" strike="noStrike" dirty="0">
              <a:solidFill>
                <a:srgbClr val="222222"/>
              </a:solidFill>
              <a:effectLst/>
              <a:latin typeface="Harding"/>
            </a:endParaRPr>
          </a:p>
          <a:p>
            <a:r>
              <a:rPr lang="en-US" b="1" i="0" u="none" strike="noStrike" dirty="0">
                <a:solidFill>
                  <a:srgbClr val="222222"/>
                </a:solidFill>
                <a:effectLst/>
                <a:latin typeface="Harding"/>
              </a:rPr>
              <a:t>E</a:t>
            </a:r>
            <a:r>
              <a:rPr lang="en-US" b="0" i="0" u="none" strike="noStrike" dirty="0">
                <a:solidFill>
                  <a:srgbClr val="222222"/>
                </a:solidFill>
                <a:effectLst/>
                <a:latin typeface="Harding"/>
              </a:rPr>
              <a:t> | Joint analysis of multiple loci by integrating annotation in Bayesian fine-mapping can improve fine-mapping by borrowing annotation information across loci. Presented are three example independent loci (parts </a:t>
            </a:r>
            <a:r>
              <a:rPr lang="en-US" b="1" i="0" u="none" strike="noStrike" dirty="0" err="1">
                <a:solidFill>
                  <a:srgbClr val="222222"/>
                </a:solidFill>
                <a:effectLst/>
                <a:latin typeface="Harding"/>
              </a:rPr>
              <a:t>Ea</a:t>
            </a:r>
            <a:r>
              <a:rPr lang="en-US" b="0" i="0" u="none" strike="noStrike" dirty="0">
                <a:solidFill>
                  <a:srgbClr val="222222"/>
                </a:solidFill>
                <a:effectLst/>
                <a:latin typeface="Harding"/>
              </a:rPr>
              <a:t>, </a:t>
            </a:r>
            <a:r>
              <a:rPr lang="en-US" b="1" i="0" u="none" strike="noStrike" dirty="0">
                <a:solidFill>
                  <a:srgbClr val="222222"/>
                </a:solidFill>
                <a:effectLst/>
                <a:latin typeface="Harding"/>
              </a:rPr>
              <a:t>Eb</a:t>
            </a:r>
            <a:r>
              <a:rPr lang="en-US" b="0" i="0" u="none" strike="noStrike" dirty="0">
                <a:solidFill>
                  <a:srgbClr val="222222"/>
                </a:solidFill>
                <a:effectLst/>
                <a:latin typeface="Harding"/>
              </a:rPr>
              <a:t> and </a:t>
            </a:r>
            <a:r>
              <a:rPr lang="en-US" b="1" i="0" u="none" strike="noStrike" dirty="0" err="1">
                <a:solidFill>
                  <a:srgbClr val="222222"/>
                </a:solidFill>
                <a:effectLst/>
                <a:latin typeface="Harding"/>
              </a:rPr>
              <a:t>Ec</a:t>
            </a:r>
            <a:r>
              <a:rPr lang="en-US" b="0" i="0" u="none" strike="noStrike" dirty="0">
                <a:solidFill>
                  <a:srgbClr val="222222"/>
                </a:solidFill>
                <a:effectLst/>
                <a:latin typeface="Harding"/>
              </a:rPr>
              <a:t>), along with two corresponding regional annotations, indicated by bands below each locus plot. For loci 1 and 2, the peak SNPs overlap with Annotation 1, indicating enrichment. This enrichment results in the SNP with the highest PIP in locus 3 to be different from the peak SNP in locus 3.</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a:t>
            </a:fld>
            <a:endParaRPr lang="en-US"/>
          </a:p>
        </p:txBody>
      </p:sp>
    </p:spTree>
    <p:extLst>
      <p:ext uri="{BB962C8B-B14F-4D97-AF65-F5344CB8AC3E}">
        <p14:creationId xmlns:p14="http://schemas.microsoft.com/office/powerpoint/2010/main" val="139096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a:t>
            </a:fld>
            <a:endParaRPr lang="en-US"/>
          </a:p>
        </p:txBody>
      </p:sp>
    </p:spTree>
    <p:extLst>
      <p:ext uri="{BB962C8B-B14F-4D97-AF65-F5344CB8AC3E}">
        <p14:creationId xmlns:p14="http://schemas.microsoft.com/office/powerpoint/2010/main" val="20432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reading/source:</a:t>
            </a:r>
          </a:p>
          <a:p>
            <a:r>
              <a:rPr lang="en-US" dirty="0"/>
              <a:t>COLOC:</a:t>
            </a:r>
          </a:p>
          <a:p>
            <a:r>
              <a:rPr lang="en-US" dirty="0"/>
              <a:t>https://</a:t>
            </a:r>
            <a:r>
              <a:rPr lang="en-US" dirty="0" err="1"/>
              <a:t>journals.plos.org</a:t>
            </a:r>
            <a:r>
              <a:rPr lang="en-US" dirty="0"/>
              <a:t>/</a:t>
            </a:r>
            <a:r>
              <a:rPr lang="en-US" dirty="0" err="1"/>
              <a:t>plosgenetics</a:t>
            </a:r>
            <a:r>
              <a:rPr lang="en-US" dirty="0"/>
              <a:t>/</a:t>
            </a:r>
            <a:r>
              <a:rPr lang="en-US" dirty="0" err="1"/>
              <a:t>article?id</a:t>
            </a:r>
            <a:r>
              <a:rPr lang="en-US" dirty="0"/>
              <a:t>=10.1371/journal.pgen.1004383</a:t>
            </a:r>
          </a:p>
          <a:p>
            <a:r>
              <a:rPr lang="en-US" dirty="0" err="1"/>
              <a:t>SusieR</a:t>
            </a:r>
            <a:r>
              <a:rPr lang="en-US" dirty="0"/>
              <a:t>:</a:t>
            </a:r>
          </a:p>
          <a:p>
            <a:r>
              <a:rPr lang="en-US" dirty="0"/>
              <a:t>https://</a:t>
            </a:r>
            <a:r>
              <a:rPr lang="en-US" dirty="0" err="1"/>
              <a:t>journals.plos.org</a:t>
            </a:r>
            <a:r>
              <a:rPr lang="en-US" dirty="0"/>
              <a:t>/</a:t>
            </a:r>
            <a:r>
              <a:rPr lang="en-US" dirty="0" err="1"/>
              <a:t>plosgenetics</a:t>
            </a:r>
            <a:r>
              <a:rPr lang="en-US" dirty="0"/>
              <a:t>/</a:t>
            </a:r>
            <a:r>
              <a:rPr lang="en-US" dirty="0" err="1"/>
              <a:t>article?id</a:t>
            </a:r>
            <a:r>
              <a:rPr lang="en-US" dirty="0"/>
              <a:t>=10.1371/journal.pgen.1009440</a:t>
            </a:r>
          </a:p>
          <a:p>
            <a:r>
              <a:rPr lang="en-US" b="0" i="0" u="none" strike="noStrike" dirty="0" err="1">
                <a:solidFill>
                  <a:srgbClr val="222222"/>
                </a:solidFill>
                <a:effectLst/>
                <a:latin typeface="Harding"/>
              </a:rPr>
              <a:t>HyPrColoc</a:t>
            </a:r>
            <a:r>
              <a:rPr lang="en-US" b="0" i="0" u="none" strike="noStrike" dirty="0">
                <a:solidFill>
                  <a:srgbClr val="222222"/>
                </a:solidFill>
                <a:effectLst/>
                <a:latin typeface="Harding"/>
              </a:rPr>
              <a:t>:</a:t>
            </a:r>
            <a:endParaRPr lang="en-US" dirty="0"/>
          </a:p>
          <a:p>
            <a:r>
              <a:rPr lang="en-US" dirty="0"/>
              <a:t>https://</a:t>
            </a:r>
            <a:r>
              <a:rPr lang="en-US" dirty="0" err="1"/>
              <a:t>www.nature.com</a:t>
            </a:r>
            <a:r>
              <a:rPr lang="en-US" dirty="0"/>
              <a:t>/articles/s41467-020-20885-8</a:t>
            </a:r>
          </a:p>
        </p:txBody>
      </p:sp>
      <p:sp>
        <p:nvSpPr>
          <p:cNvPr id="4" name="Slide Number Placeholder 3"/>
          <p:cNvSpPr>
            <a:spLocks noGrp="1"/>
          </p:cNvSpPr>
          <p:nvPr>
            <p:ph type="sldNum" sz="quarter" idx="5"/>
          </p:nvPr>
        </p:nvSpPr>
        <p:spPr/>
        <p:txBody>
          <a:bodyPr/>
          <a:lstStyle/>
          <a:p>
            <a:fld id="{C74EAC61-49C5-D24E-8247-6FF134EF9A99}" type="slidenum">
              <a:rPr lang="en-US" smtClean="0"/>
              <a:t>5</a:t>
            </a:fld>
            <a:endParaRPr lang="en-US"/>
          </a:p>
        </p:txBody>
      </p:sp>
    </p:spTree>
    <p:extLst>
      <p:ext uri="{BB962C8B-B14F-4D97-AF65-F5344CB8AC3E}">
        <p14:creationId xmlns:p14="http://schemas.microsoft.com/office/powerpoint/2010/main" val="1424510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www.frontiersin.org</a:t>
            </a:r>
            <a:r>
              <a:rPr lang="en-US" dirty="0"/>
              <a:t>/files/Articles/505357/fgene-11-00424-HTML/</a:t>
            </a:r>
            <a:r>
              <a:rPr lang="en-US" dirty="0" err="1"/>
              <a:t>image_m</a:t>
            </a:r>
            <a:r>
              <a:rPr lang="en-US" dirty="0"/>
              <a:t>/fgene-11-00424-g003.jpg</a:t>
            </a:r>
          </a:p>
        </p:txBody>
      </p:sp>
      <p:sp>
        <p:nvSpPr>
          <p:cNvPr id="4" name="Slide Number Placeholder 3"/>
          <p:cNvSpPr>
            <a:spLocks noGrp="1"/>
          </p:cNvSpPr>
          <p:nvPr>
            <p:ph type="sldNum" sz="quarter" idx="5"/>
          </p:nvPr>
        </p:nvSpPr>
        <p:spPr/>
        <p:txBody>
          <a:bodyPr/>
          <a:lstStyle/>
          <a:p>
            <a:fld id="{C74EAC61-49C5-D24E-8247-6FF134EF9A99}" type="slidenum">
              <a:rPr lang="en-US" smtClean="0"/>
              <a:t>6</a:t>
            </a:fld>
            <a:endParaRPr lang="en-US"/>
          </a:p>
        </p:txBody>
      </p:sp>
    </p:spTree>
    <p:extLst>
      <p:ext uri="{BB962C8B-B14F-4D97-AF65-F5344CB8AC3E}">
        <p14:creationId xmlns:p14="http://schemas.microsoft.com/office/powerpoint/2010/main" val="96579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/articles/ncomms6890</a:t>
            </a:r>
          </a:p>
        </p:txBody>
      </p:sp>
      <p:sp>
        <p:nvSpPr>
          <p:cNvPr id="4" name="Slide Number Placeholder 3"/>
          <p:cNvSpPr>
            <a:spLocks noGrp="1"/>
          </p:cNvSpPr>
          <p:nvPr>
            <p:ph type="sldNum" sz="quarter" idx="5"/>
          </p:nvPr>
        </p:nvSpPr>
        <p:spPr/>
        <p:txBody>
          <a:bodyPr/>
          <a:lstStyle/>
          <a:p>
            <a:fld id="{C74EAC61-49C5-D24E-8247-6FF134EF9A99}" type="slidenum">
              <a:rPr lang="en-US" smtClean="0"/>
              <a:t>7</a:t>
            </a:fld>
            <a:endParaRPr lang="en-US"/>
          </a:p>
        </p:txBody>
      </p:sp>
    </p:spTree>
    <p:extLst>
      <p:ext uri="{BB962C8B-B14F-4D97-AF65-F5344CB8AC3E}">
        <p14:creationId xmlns:p14="http://schemas.microsoft.com/office/powerpoint/2010/main" val="4289002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10</a:t>
            </a:fld>
            <a:endParaRPr lang="en-US"/>
          </a:p>
        </p:txBody>
      </p:sp>
    </p:spTree>
    <p:extLst>
      <p:ext uri="{BB962C8B-B14F-4D97-AF65-F5344CB8AC3E}">
        <p14:creationId xmlns:p14="http://schemas.microsoft.com/office/powerpoint/2010/main" val="1481460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Functional annotations that might be enriched with SLE susceptibility loci were evaluated by the stratified LD score regression method</a:t>
            </a:r>
            <a:r>
              <a:rPr lang="en-US" sz="1200" b="0" i="0" u="none" strike="noStrike" kern="1200" baseline="30000" dirty="0">
                <a:solidFill>
                  <a:schemeClr val="tx1"/>
                </a:solidFill>
                <a:effectLst/>
                <a:latin typeface="+mn-lt"/>
                <a:ea typeface="+mn-ea"/>
                <a:cs typeface="+mn-cs"/>
                <a:hlinkClick r:id="rId3"/>
              </a:rPr>
              <a:t>24</a:t>
            </a:r>
            <a:r>
              <a:rPr lang="en-US" sz="1200" b="0" i="0" u="none" strike="noStrike" kern="1200" dirty="0">
                <a:solidFill>
                  <a:schemeClr val="tx1"/>
                </a:solidFill>
                <a:effectLst/>
                <a:latin typeface="+mn-lt"/>
                <a:ea typeface="+mn-ea"/>
                <a:cs typeface="+mn-cs"/>
              </a:rPr>
              <a:t> (see “Methods” section). For non-cell type-specific annotations, heritability was significantly enriched in transcription start sites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2.47E−05), regions that are conserved in mammals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8.22E−03) and ubiquitous enhancers that are marked with H3K27ac or H3K4me1 modifications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4.43E−02,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5.03E−02, respectively; Supplementary Fig. </a:t>
            </a:r>
            <a:r>
              <a:rPr lang="en-US" sz="1200" b="0" i="0" u="none" strike="noStrike" kern="1200" baseline="30000" dirty="0">
                <a:solidFill>
                  <a:schemeClr val="tx1"/>
                </a:solidFill>
                <a:effectLst/>
                <a:latin typeface="+mn-lt"/>
                <a:ea typeface="+mn-ea"/>
                <a:cs typeface="+mn-cs"/>
                <a:hlinkClick r:id="rId4"/>
              </a:rPr>
              <a:t>5</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13</a:t>
            </a:fld>
            <a:endParaRPr lang="en-US"/>
          </a:p>
        </p:txBody>
      </p:sp>
    </p:spTree>
    <p:extLst>
      <p:ext uri="{BB962C8B-B14F-4D97-AF65-F5344CB8AC3E}">
        <p14:creationId xmlns:p14="http://schemas.microsoft.com/office/powerpoint/2010/main" val="128382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4/21/25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4/21/25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4/21/25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4/21/25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ncbi.nlm.nih.gov/pmc/articles/PMC7858632/#MOESM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ncbi.nlm.nih.gov/pmc/articles/PMC7858632/#MOESM1" TargetMode="External"/><Relationship Id="rId4" Type="http://schemas.openxmlformats.org/officeDocument/2006/relationships/hyperlink" Target="https://www.ncbi.nlm.nih.gov/pmc/articles/PMC7858632/#CR27"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s41467-020-17718-z#ref-CR40"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ncbi.nlm.nih.gov/pmc/articles/PMC7414135/#CR19" TargetMode="External"/><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nature.com/articles/s41576-018-0016-z#ref-CR50"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www.ncbi.nlm.nih.gov/pmc/articles/PMC8008734/#bib18"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ncbi.nlm.nih.gov/pmc/articles/PMC7865025/figure/Fig4/"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s41467-020-20870-1#ref-CR36" TargetMode="External"/><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nature.com/articles/s41467-020-20851-4#ref-CR27" TargetMode="External"/><Relationship Id="rId7" Type="http://schemas.openxmlformats.org/officeDocument/2006/relationships/hyperlink" Target="https://www.nature.com/articles/s41467-020-20851-4#MOESM1" TargetMode="External"/><Relationship Id="rId2" Type="http://schemas.openxmlformats.org/officeDocument/2006/relationships/hyperlink" Target="https://www.nature.com/articles/s41467-020-20851-4#ref-CR26" TargetMode="External"/><Relationship Id="rId1" Type="http://schemas.openxmlformats.org/officeDocument/2006/relationships/slideLayout" Target="../slideLayouts/slideLayout2.xml"/><Relationship Id="rId6" Type="http://schemas.openxmlformats.org/officeDocument/2006/relationships/hyperlink" Target="https://www.nature.com/articles/s41467-020-20851-4#ref-CR30" TargetMode="External"/><Relationship Id="rId5" Type="http://schemas.openxmlformats.org/officeDocument/2006/relationships/hyperlink" Target="https://www.nature.com/articles/s41467-020-20851-4#ref-CR29" TargetMode="External"/><Relationship Id="rId4" Type="http://schemas.openxmlformats.org/officeDocument/2006/relationships/hyperlink" Target="https://www.nature.com/articles/s41467-020-20851-4#ref-CR2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ncbi.nlm.nih.gov/pmc/articles/PMC7904932/#MOESM1"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Fine-mapping and</a:t>
            </a:r>
            <a:br>
              <a:rPr lang="en-US" dirty="0"/>
            </a:br>
            <a:r>
              <a:rPr lang="en-US" dirty="0"/>
              <a:t>examples of data integration</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F693-E8DB-AD49-BB0D-712FC8CBD673}"/>
              </a:ext>
            </a:extLst>
          </p:cNvPr>
          <p:cNvSpPr>
            <a:spLocks noGrp="1"/>
          </p:cNvSpPr>
          <p:nvPr>
            <p:ph type="title"/>
          </p:nvPr>
        </p:nvSpPr>
        <p:spPr>
          <a:xfrm>
            <a:off x="838200" y="2103437"/>
            <a:ext cx="10515600" cy="1325563"/>
          </a:xfrm>
        </p:spPr>
        <p:txBody>
          <a:bodyPr>
            <a:normAutofit fontScale="90000"/>
          </a:bodyPr>
          <a:lstStyle/>
          <a:p>
            <a:r>
              <a:rPr lang="en-US" dirty="0"/>
              <a:t>GWAS #1</a:t>
            </a:r>
            <a:br>
              <a:rPr lang="en-US" dirty="0"/>
            </a:br>
            <a:r>
              <a:rPr lang="en-US" dirty="0"/>
              <a:t>follow-up approach:</a:t>
            </a:r>
            <a:br>
              <a:rPr lang="en-US" dirty="0"/>
            </a:br>
            <a:r>
              <a:rPr lang="en-US" dirty="0"/>
              <a:t>“Focus on population differences”</a:t>
            </a:r>
            <a:br>
              <a:rPr lang="en-US" dirty="0"/>
            </a:br>
            <a:br>
              <a:rPr lang="en-US" dirty="0"/>
            </a:br>
            <a:endParaRPr lang="en-US" dirty="0"/>
          </a:p>
        </p:txBody>
      </p:sp>
      <p:graphicFrame>
        <p:nvGraphicFramePr>
          <p:cNvPr id="4" name="Content Placeholder 5">
            <a:extLst>
              <a:ext uri="{FF2B5EF4-FFF2-40B4-BE49-F238E27FC236}">
                <a16:creationId xmlns:a16="http://schemas.microsoft.com/office/drawing/2014/main" id="{6465A4C0-285C-0F42-848F-A098780A5CFD}"/>
              </a:ext>
            </a:extLst>
          </p:cNvPr>
          <p:cNvGraphicFramePr>
            <a:graphicFrameLocks noGrp="1"/>
          </p:cNvGraphicFramePr>
          <p:nvPr>
            <p:ph idx="1"/>
            <p:extLst>
              <p:ext uri="{D42A27DB-BD31-4B8C-83A1-F6EECF244321}">
                <p14:modId xmlns:p14="http://schemas.microsoft.com/office/powerpoint/2010/main" val="24000617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91034ADD-0711-294F-A06F-E6127CB16244}"/>
              </a:ext>
            </a:extLst>
          </p:cNvPr>
          <p:cNvSpPr/>
          <p:nvPr/>
        </p:nvSpPr>
        <p:spPr>
          <a:xfrm>
            <a:off x="6096000" y="0"/>
            <a:ext cx="6096000" cy="2308324"/>
          </a:xfrm>
          <a:prstGeom prst="rect">
            <a:avLst/>
          </a:prstGeom>
        </p:spPr>
        <p:txBody>
          <a:bodyPr>
            <a:spAutoFit/>
          </a:bodyPr>
          <a:lstStyle/>
          <a:p>
            <a:r>
              <a:rPr lang="en-US" dirty="0">
                <a:latin typeface="arial" panose="020B0604020202020204" pitchFamily="34" charset="0"/>
              </a:rPr>
              <a:t>Wang, Y. F., Zhang, Y., Lin, Z., Zhang, H., Wang, T. Y., Cao, Y., Morris, D. L., Sheng, Y., Yin, X., Zhong, S. L., Gu, X., Lei, Y., He, J., Wu, Q., Shen, J. J., Yang, J., Lam, T. H., Lin, J. H., Mai, Z. M., Guo, M., … Yang, W. (2021). Identification of 38 novel loci for systemic lupus erythematosus and genetic heterogeneity between ancestral groups. </a:t>
            </a:r>
            <a:r>
              <a:rPr lang="en-US" i="1" dirty="0">
                <a:latin typeface="arial" panose="020B0604020202020204" pitchFamily="34" charset="0"/>
              </a:rPr>
              <a:t>Nature communications</a:t>
            </a:r>
            <a:r>
              <a:rPr lang="en-US" dirty="0">
                <a:latin typeface="arial" panose="020B0604020202020204" pitchFamily="34" charset="0"/>
              </a:rPr>
              <a:t>, </a:t>
            </a:r>
            <a:r>
              <a:rPr lang="en-US" i="1" dirty="0">
                <a:latin typeface="arial" panose="020B0604020202020204" pitchFamily="34" charset="0"/>
              </a:rPr>
              <a:t>12</a:t>
            </a:r>
            <a:r>
              <a:rPr lang="en-US" dirty="0">
                <a:latin typeface="arial" panose="020B0604020202020204" pitchFamily="34" charset="0"/>
              </a:rPr>
              <a:t>(1), 772. https://</a:t>
            </a:r>
            <a:r>
              <a:rPr lang="en-US" dirty="0" err="1">
                <a:latin typeface="arial" panose="020B0604020202020204" pitchFamily="34" charset="0"/>
              </a:rPr>
              <a:t>doi.org</a:t>
            </a:r>
            <a:r>
              <a:rPr lang="en-US" dirty="0">
                <a:latin typeface="arial" panose="020B0604020202020204" pitchFamily="34" charset="0"/>
              </a:rPr>
              <a:t>/10.1038/s41467-021-21049-y</a:t>
            </a:r>
            <a:endParaRPr lang="en-US" dirty="0"/>
          </a:p>
        </p:txBody>
      </p:sp>
      <p:cxnSp>
        <p:nvCxnSpPr>
          <p:cNvPr id="7" name="Straight Connector 6">
            <a:extLst>
              <a:ext uri="{FF2B5EF4-FFF2-40B4-BE49-F238E27FC236}">
                <a16:creationId xmlns:a16="http://schemas.microsoft.com/office/drawing/2014/main" id="{73C2766A-8B38-9443-851A-1FF1FC6381AB}"/>
              </a:ext>
            </a:extLst>
          </p:cNvPr>
          <p:cNvCxnSpPr>
            <a:cxnSpLocks/>
          </p:cNvCxnSpPr>
          <p:nvPr/>
        </p:nvCxnSpPr>
        <p:spPr>
          <a:xfrm>
            <a:off x="1974574" y="4549677"/>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2DC851E-4408-1D4E-A39C-8B0AB0D6DCFD}"/>
              </a:ext>
            </a:extLst>
          </p:cNvPr>
          <p:cNvSpPr txBox="1"/>
          <p:nvPr/>
        </p:nvSpPr>
        <p:spPr>
          <a:xfrm>
            <a:off x="838201" y="5009322"/>
            <a:ext cx="2037522" cy="923330"/>
          </a:xfrm>
          <a:prstGeom prst="rect">
            <a:avLst/>
          </a:prstGeom>
          <a:noFill/>
          <a:ln w="12700">
            <a:solidFill>
              <a:schemeClr val="tx1"/>
            </a:solidFill>
          </a:ln>
        </p:spPr>
        <p:txBody>
          <a:bodyPr wrap="square" rtlCol="0">
            <a:spAutoFit/>
          </a:bodyPr>
          <a:lstStyle/>
          <a:p>
            <a:r>
              <a:rPr lang="en-US" dirty="0"/>
              <a:t>What variants are associated with SLE?</a:t>
            </a:r>
          </a:p>
        </p:txBody>
      </p:sp>
      <p:cxnSp>
        <p:nvCxnSpPr>
          <p:cNvPr id="10" name="Straight Connector 9">
            <a:extLst>
              <a:ext uri="{FF2B5EF4-FFF2-40B4-BE49-F238E27FC236}">
                <a16:creationId xmlns:a16="http://schemas.microsoft.com/office/drawing/2014/main" id="{6441E6A7-2B2C-0241-9B8E-BB6C693FE903}"/>
              </a:ext>
            </a:extLst>
          </p:cNvPr>
          <p:cNvCxnSpPr>
            <a:cxnSpLocks/>
          </p:cNvCxnSpPr>
          <p:nvPr/>
        </p:nvCxnSpPr>
        <p:spPr>
          <a:xfrm>
            <a:off x="4181061" y="4549677"/>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6CE4D5-B04E-EB40-A2EA-7E66AEB4E9C2}"/>
              </a:ext>
            </a:extLst>
          </p:cNvPr>
          <p:cNvSpPr txBox="1"/>
          <p:nvPr/>
        </p:nvSpPr>
        <p:spPr>
          <a:xfrm>
            <a:off x="3044688" y="5009322"/>
            <a:ext cx="2037522" cy="923330"/>
          </a:xfrm>
          <a:prstGeom prst="rect">
            <a:avLst/>
          </a:prstGeom>
          <a:noFill/>
          <a:ln w="12700">
            <a:solidFill>
              <a:schemeClr val="tx1"/>
            </a:solidFill>
          </a:ln>
        </p:spPr>
        <p:txBody>
          <a:bodyPr wrap="square" rtlCol="0">
            <a:spAutoFit/>
          </a:bodyPr>
          <a:lstStyle/>
          <a:p>
            <a:r>
              <a:rPr lang="en-US" dirty="0"/>
              <a:t>How similar are Chinese and European signals?</a:t>
            </a:r>
          </a:p>
        </p:txBody>
      </p:sp>
      <p:cxnSp>
        <p:nvCxnSpPr>
          <p:cNvPr id="12" name="Straight Connector 11">
            <a:extLst>
              <a:ext uri="{FF2B5EF4-FFF2-40B4-BE49-F238E27FC236}">
                <a16:creationId xmlns:a16="http://schemas.microsoft.com/office/drawing/2014/main" id="{EDB17F54-BD12-E94C-A734-BE61990FD92E}"/>
              </a:ext>
            </a:extLst>
          </p:cNvPr>
          <p:cNvCxnSpPr>
            <a:cxnSpLocks/>
          </p:cNvCxnSpPr>
          <p:nvPr/>
        </p:nvCxnSpPr>
        <p:spPr>
          <a:xfrm>
            <a:off x="6298095" y="4536425"/>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B30D3F-AA57-F046-906D-ED6404D5965B}"/>
              </a:ext>
            </a:extLst>
          </p:cNvPr>
          <p:cNvSpPr txBox="1"/>
          <p:nvPr/>
        </p:nvSpPr>
        <p:spPr>
          <a:xfrm>
            <a:off x="5161722" y="4996070"/>
            <a:ext cx="2037522" cy="1477328"/>
          </a:xfrm>
          <a:prstGeom prst="rect">
            <a:avLst/>
          </a:prstGeom>
          <a:noFill/>
          <a:ln w="12700">
            <a:solidFill>
              <a:schemeClr val="tx1"/>
            </a:solidFill>
          </a:ln>
        </p:spPr>
        <p:txBody>
          <a:bodyPr wrap="square" rtlCol="0">
            <a:spAutoFit/>
          </a:bodyPr>
          <a:lstStyle/>
          <a:p>
            <a:r>
              <a:rPr lang="en-US" sz="1500" dirty="0"/>
              <a:t>What functional categories explain the most heritability? What pathways are the associations enriched for?</a:t>
            </a:r>
          </a:p>
        </p:txBody>
      </p:sp>
      <p:cxnSp>
        <p:nvCxnSpPr>
          <p:cNvPr id="14" name="Straight Connector 13">
            <a:extLst>
              <a:ext uri="{FF2B5EF4-FFF2-40B4-BE49-F238E27FC236}">
                <a16:creationId xmlns:a16="http://schemas.microsoft.com/office/drawing/2014/main" id="{361C2069-9E01-4F4E-A7E0-62F4055A2E29}"/>
              </a:ext>
            </a:extLst>
          </p:cNvPr>
          <p:cNvCxnSpPr>
            <a:cxnSpLocks/>
          </p:cNvCxnSpPr>
          <p:nvPr/>
        </p:nvCxnSpPr>
        <p:spPr>
          <a:xfrm>
            <a:off x="8415129" y="4536425"/>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F46BE42-2663-C74E-8A39-1CE0E898964B}"/>
              </a:ext>
            </a:extLst>
          </p:cNvPr>
          <p:cNvSpPr txBox="1"/>
          <p:nvPr/>
        </p:nvSpPr>
        <p:spPr>
          <a:xfrm>
            <a:off x="7278756" y="4996070"/>
            <a:ext cx="2037522" cy="784830"/>
          </a:xfrm>
          <a:prstGeom prst="rect">
            <a:avLst/>
          </a:prstGeom>
          <a:noFill/>
          <a:ln w="12700">
            <a:solidFill>
              <a:schemeClr val="tx1"/>
            </a:solidFill>
          </a:ln>
        </p:spPr>
        <p:txBody>
          <a:bodyPr wrap="square" rtlCol="0">
            <a:spAutoFit/>
          </a:bodyPr>
          <a:lstStyle/>
          <a:p>
            <a:r>
              <a:rPr lang="en-US" sz="1500" dirty="0"/>
              <a:t>At shared (Chinese + European) loci, can we prioritize variants?</a:t>
            </a:r>
          </a:p>
        </p:txBody>
      </p:sp>
      <p:cxnSp>
        <p:nvCxnSpPr>
          <p:cNvPr id="17" name="Straight Connector 16">
            <a:extLst>
              <a:ext uri="{FF2B5EF4-FFF2-40B4-BE49-F238E27FC236}">
                <a16:creationId xmlns:a16="http://schemas.microsoft.com/office/drawing/2014/main" id="{DA44F4B9-629B-7E42-A829-74A986117DD1}"/>
              </a:ext>
            </a:extLst>
          </p:cNvPr>
          <p:cNvCxnSpPr>
            <a:cxnSpLocks/>
          </p:cNvCxnSpPr>
          <p:nvPr/>
        </p:nvCxnSpPr>
        <p:spPr>
          <a:xfrm>
            <a:off x="10542103" y="4523173"/>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5AF925-D273-914A-BE73-792FBB09F38C}"/>
              </a:ext>
            </a:extLst>
          </p:cNvPr>
          <p:cNvSpPr txBox="1"/>
          <p:nvPr/>
        </p:nvSpPr>
        <p:spPr>
          <a:xfrm>
            <a:off x="9405730" y="4982818"/>
            <a:ext cx="2037522" cy="1477328"/>
          </a:xfrm>
          <a:prstGeom prst="rect">
            <a:avLst/>
          </a:prstGeom>
          <a:noFill/>
          <a:ln w="12700">
            <a:solidFill>
              <a:schemeClr val="tx1"/>
            </a:solidFill>
          </a:ln>
        </p:spPr>
        <p:txBody>
          <a:bodyPr wrap="square" rtlCol="0">
            <a:spAutoFit/>
          </a:bodyPr>
          <a:lstStyle/>
          <a:p>
            <a:r>
              <a:rPr lang="en-US" sz="1500" dirty="0"/>
              <a:t>Which variants/signals are shared/colocalize?</a:t>
            </a:r>
            <a:br>
              <a:rPr lang="en-US" sz="1500" dirty="0"/>
            </a:br>
            <a:br>
              <a:rPr lang="en-US" sz="1500" dirty="0"/>
            </a:br>
            <a:r>
              <a:rPr lang="en-US" sz="1500" dirty="0"/>
              <a:t>Can population-level differences help explain signals?</a:t>
            </a:r>
          </a:p>
        </p:txBody>
      </p:sp>
    </p:spTree>
    <p:extLst>
      <p:ext uri="{BB962C8B-B14F-4D97-AF65-F5344CB8AC3E}">
        <p14:creationId xmlns:p14="http://schemas.microsoft.com/office/powerpoint/2010/main" val="255765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DD6D-B8C9-8446-9D49-1797086075DC}"/>
              </a:ext>
            </a:extLst>
          </p:cNvPr>
          <p:cNvSpPr>
            <a:spLocks noGrp="1"/>
          </p:cNvSpPr>
          <p:nvPr>
            <p:ph type="title"/>
          </p:nvPr>
        </p:nvSpPr>
        <p:spPr/>
        <p:txBody>
          <a:bodyPr/>
          <a:lstStyle/>
          <a:p>
            <a:r>
              <a:rPr lang="en-US" dirty="0"/>
              <a:t>GWAS in cohorts</a:t>
            </a:r>
            <a:br>
              <a:rPr lang="en-US" dirty="0"/>
            </a:br>
            <a:endParaRPr lang="en-US" dirty="0"/>
          </a:p>
        </p:txBody>
      </p:sp>
      <p:sp>
        <p:nvSpPr>
          <p:cNvPr id="3" name="Content Placeholder 2">
            <a:extLst>
              <a:ext uri="{FF2B5EF4-FFF2-40B4-BE49-F238E27FC236}">
                <a16:creationId xmlns:a16="http://schemas.microsoft.com/office/drawing/2014/main" id="{3C6E31DC-8DD9-FB47-934F-4BACBABDA47D}"/>
              </a:ext>
            </a:extLst>
          </p:cNvPr>
          <p:cNvSpPr>
            <a:spLocks noGrp="1"/>
          </p:cNvSpPr>
          <p:nvPr>
            <p:ph idx="1"/>
          </p:nvPr>
        </p:nvSpPr>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19C2B45-E36B-7A44-BCA6-0E8D95D0E920}"/>
              </a:ext>
            </a:extLst>
          </p:cNvPr>
          <p:cNvPicPr>
            <a:picLocks noChangeAspect="1"/>
          </p:cNvPicPr>
          <p:nvPr/>
        </p:nvPicPr>
        <p:blipFill>
          <a:blip r:embed="rId2"/>
          <a:stretch>
            <a:fillRect/>
          </a:stretch>
        </p:blipFill>
        <p:spPr>
          <a:xfrm>
            <a:off x="5103144" y="0"/>
            <a:ext cx="3628984" cy="6858000"/>
          </a:xfrm>
          <a:prstGeom prst="rect">
            <a:avLst/>
          </a:prstGeom>
        </p:spPr>
      </p:pic>
    </p:spTree>
    <p:extLst>
      <p:ext uri="{BB962C8B-B14F-4D97-AF65-F5344CB8AC3E}">
        <p14:creationId xmlns:p14="http://schemas.microsoft.com/office/powerpoint/2010/main" val="292652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6EA9-8D95-2B4A-BBE6-7D43C6DB938B}"/>
              </a:ext>
            </a:extLst>
          </p:cNvPr>
          <p:cNvSpPr>
            <a:spLocks noGrp="1"/>
          </p:cNvSpPr>
          <p:nvPr>
            <p:ph type="title"/>
          </p:nvPr>
        </p:nvSpPr>
        <p:spPr/>
        <p:txBody>
          <a:bodyPr/>
          <a:lstStyle/>
          <a:p>
            <a:r>
              <a:rPr lang="en-US" dirty="0"/>
              <a:t>Meta-analysis in ancestral groups</a:t>
            </a:r>
            <a:br>
              <a:rPr lang="en-US" dirty="0"/>
            </a:br>
            <a:endParaRPr lang="en-US" dirty="0"/>
          </a:p>
        </p:txBody>
      </p:sp>
      <p:pic>
        <p:nvPicPr>
          <p:cNvPr id="4" name="Content Placeholder 3">
            <a:extLst>
              <a:ext uri="{FF2B5EF4-FFF2-40B4-BE49-F238E27FC236}">
                <a16:creationId xmlns:a16="http://schemas.microsoft.com/office/drawing/2014/main" id="{7173401C-D50F-674F-830C-6C68600CD1B0}"/>
              </a:ext>
            </a:extLst>
          </p:cNvPr>
          <p:cNvPicPr>
            <a:picLocks noGrp="1" noChangeAspect="1"/>
          </p:cNvPicPr>
          <p:nvPr>
            <p:ph idx="1"/>
          </p:nvPr>
        </p:nvPicPr>
        <p:blipFill>
          <a:blip r:embed="rId2"/>
          <a:stretch>
            <a:fillRect/>
          </a:stretch>
        </p:blipFill>
        <p:spPr>
          <a:xfrm>
            <a:off x="3090932" y="1825625"/>
            <a:ext cx="6010135" cy="4351338"/>
          </a:xfrm>
          <a:prstGeom prst="rect">
            <a:avLst/>
          </a:prstGeom>
        </p:spPr>
      </p:pic>
    </p:spTree>
    <p:extLst>
      <p:ext uri="{BB962C8B-B14F-4D97-AF65-F5344CB8AC3E}">
        <p14:creationId xmlns:p14="http://schemas.microsoft.com/office/powerpoint/2010/main" val="344199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B18F-0C0D-734A-AC4E-F751BE1A4096}"/>
              </a:ext>
            </a:extLst>
          </p:cNvPr>
          <p:cNvSpPr>
            <a:spLocks noGrp="1"/>
          </p:cNvSpPr>
          <p:nvPr>
            <p:ph type="title"/>
          </p:nvPr>
        </p:nvSpPr>
        <p:spPr/>
        <p:txBody>
          <a:bodyPr/>
          <a:lstStyle/>
          <a:p>
            <a:r>
              <a:rPr lang="en-US" dirty="0"/>
              <a:t>Enrichment of heritability by annotation category (non cell-type-specific)</a:t>
            </a:r>
          </a:p>
        </p:txBody>
      </p:sp>
      <p:pic>
        <p:nvPicPr>
          <p:cNvPr id="4" name="Content Placeholder 3">
            <a:extLst>
              <a:ext uri="{FF2B5EF4-FFF2-40B4-BE49-F238E27FC236}">
                <a16:creationId xmlns:a16="http://schemas.microsoft.com/office/drawing/2014/main" id="{5217055E-58D1-0044-8D0D-9AA4E325EFFA}"/>
              </a:ext>
            </a:extLst>
          </p:cNvPr>
          <p:cNvPicPr>
            <a:picLocks noGrp="1" noChangeAspect="1"/>
          </p:cNvPicPr>
          <p:nvPr>
            <p:ph idx="1"/>
          </p:nvPr>
        </p:nvPicPr>
        <p:blipFill>
          <a:blip r:embed="rId3"/>
          <a:stretch>
            <a:fillRect/>
          </a:stretch>
        </p:blipFill>
        <p:spPr>
          <a:xfrm>
            <a:off x="3211795" y="1825625"/>
            <a:ext cx="5768410" cy="4351338"/>
          </a:xfrm>
          <a:prstGeom prst="rect">
            <a:avLst/>
          </a:prstGeom>
        </p:spPr>
      </p:pic>
      <p:sp>
        <p:nvSpPr>
          <p:cNvPr id="5" name="Rectangle 4">
            <a:extLst>
              <a:ext uri="{FF2B5EF4-FFF2-40B4-BE49-F238E27FC236}">
                <a16:creationId xmlns:a16="http://schemas.microsoft.com/office/drawing/2014/main" id="{5ED367A7-47A8-2542-9FC3-CD7162F8B472}"/>
              </a:ext>
            </a:extLst>
          </p:cNvPr>
          <p:cNvSpPr/>
          <p:nvPr/>
        </p:nvSpPr>
        <p:spPr>
          <a:xfrm>
            <a:off x="4830394" y="6176963"/>
            <a:ext cx="2142190" cy="369332"/>
          </a:xfrm>
          <a:prstGeom prst="rect">
            <a:avLst/>
          </a:prstGeom>
        </p:spPr>
        <p:txBody>
          <a:bodyPr wrap="none">
            <a:spAutoFit/>
          </a:bodyPr>
          <a:lstStyle/>
          <a:p>
            <a:r>
              <a:rPr lang="en-US" dirty="0"/>
              <a:t>(LD score regression)</a:t>
            </a:r>
          </a:p>
        </p:txBody>
      </p:sp>
    </p:spTree>
    <p:extLst>
      <p:ext uri="{BB962C8B-B14F-4D97-AF65-F5344CB8AC3E}">
        <p14:creationId xmlns:p14="http://schemas.microsoft.com/office/powerpoint/2010/main" val="112728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639D-30EB-454C-9A52-2ED7BF8B02E2}"/>
              </a:ext>
            </a:extLst>
          </p:cNvPr>
          <p:cNvSpPr>
            <a:spLocks noGrp="1"/>
          </p:cNvSpPr>
          <p:nvPr>
            <p:ph type="title"/>
          </p:nvPr>
        </p:nvSpPr>
        <p:spPr/>
        <p:txBody>
          <a:bodyPr/>
          <a:lstStyle/>
          <a:p>
            <a:r>
              <a:rPr lang="en-US" dirty="0"/>
              <a:t>Enrichment of heritability by annotation category (cell-type specific)</a:t>
            </a:r>
          </a:p>
        </p:txBody>
      </p:sp>
      <p:pic>
        <p:nvPicPr>
          <p:cNvPr id="4" name="Content Placeholder 3">
            <a:extLst>
              <a:ext uri="{FF2B5EF4-FFF2-40B4-BE49-F238E27FC236}">
                <a16:creationId xmlns:a16="http://schemas.microsoft.com/office/drawing/2014/main" id="{BF2CA3A8-D5C1-A047-BC52-E77D11C9A258}"/>
              </a:ext>
            </a:extLst>
          </p:cNvPr>
          <p:cNvPicPr>
            <a:picLocks noGrp="1" noChangeAspect="1"/>
          </p:cNvPicPr>
          <p:nvPr>
            <p:ph idx="1"/>
          </p:nvPr>
        </p:nvPicPr>
        <p:blipFill>
          <a:blip r:embed="rId3"/>
          <a:stretch>
            <a:fillRect/>
          </a:stretch>
        </p:blipFill>
        <p:spPr>
          <a:xfrm>
            <a:off x="4079198" y="1825625"/>
            <a:ext cx="4033604" cy="4351338"/>
          </a:xfrm>
          <a:prstGeom prst="rect">
            <a:avLst/>
          </a:prstGeom>
        </p:spPr>
      </p:pic>
      <p:sp>
        <p:nvSpPr>
          <p:cNvPr id="5" name="Rectangle 4">
            <a:extLst>
              <a:ext uri="{FF2B5EF4-FFF2-40B4-BE49-F238E27FC236}">
                <a16:creationId xmlns:a16="http://schemas.microsoft.com/office/drawing/2014/main" id="{8A4C1ABE-A250-3841-A24F-297810480A55}"/>
              </a:ext>
            </a:extLst>
          </p:cNvPr>
          <p:cNvSpPr/>
          <p:nvPr/>
        </p:nvSpPr>
        <p:spPr>
          <a:xfrm>
            <a:off x="5024905" y="6176963"/>
            <a:ext cx="2142190" cy="369332"/>
          </a:xfrm>
          <a:prstGeom prst="rect">
            <a:avLst/>
          </a:prstGeom>
        </p:spPr>
        <p:txBody>
          <a:bodyPr wrap="none">
            <a:spAutoFit/>
          </a:bodyPr>
          <a:lstStyle/>
          <a:p>
            <a:r>
              <a:rPr lang="en-US" dirty="0"/>
              <a:t>(LD score regression)</a:t>
            </a:r>
          </a:p>
        </p:txBody>
      </p:sp>
    </p:spTree>
    <p:extLst>
      <p:ext uri="{BB962C8B-B14F-4D97-AF65-F5344CB8AC3E}">
        <p14:creationId xmlns:p14="http://schemas.microsoft.com/office/powerpoint/2010/main" val="4018193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B433-4C5F-6141-A944-E08743581D07}"/>
              </a:ext>
            </a:extLst>
          </p:cNvPr>
          <p:cNvSpPr>
            <a:spLocks noGrp="1"/>
          </p:cNvSpPr>
          <p:nvPr>
            <p:ph type="title"/>
          </p:nvPr>
        </p:nvSpPr>
        <p:spPr/>
        <p:txBody>
          <a:bodyPr/>
          <a:lstStyle/>
          <a:p>
            <a:r>
              <a:rPr lang="en-US" dirty="0"/>
              <a:t>Protein-interaction analysis</a:t>
            </a:r>
          </a:p>
        </p:txBody>
      </p:sp>
      <p:pic>
        <p:nvPicPr>
          <p:cNvPr id="4" name="Content Placeholder 3">
            <a:extLst>
              <a:ext uri="{FF2B5EF4-FFF2-40B4-BE49-F238E27FC236}">
                <a16:creationId xmlns:a16="http://schemas.microsoft.com/office/drawing/2014/main" id="{AC9660B9-2F98-034F-8C2F-F8291C8DC251}"/>
              </a:ext>
            </a:extLst>
          </p:cNvPr>
          <p:cNvPicPr>
            <a:picLocks noGrp="1" noChangeAspect="1"/>
          </p:cNvPicPr>
          <p:nvPr>
            <p:ph idx="1"/>
          </p:nvPr>
        </p:nvPicPr>
        <p:blipFill>
          <a:blip r:embed="rId3"/>
          <a:stretch>
            <a:fillRect/>
          </a:stretch>
        </p:blipFill>
        <p:spPr>
          <a:xfrm>
            <a:off x="3262849" y="1825625"/>
            <a:ext cx="5666302" cy="4351338"/>
          </a:xfrm>
          <a:prstGeom prst="rect">
            <a:avLst/>
          </a:prstGeom>
        </p:spPr>
      </p:pic>
      <p:sp>
        <p:nvSpPr>
          <p:cNvPr id="5" name="Rectangle 4">
            <a:extLst>
              <a:ext uri="{FF2B5EF4-FFF2-40B4-BE49-F238E27FC236}">
                <a16:creationId xmlns:a16="http://schemas.microsoft.com/office/drawing/2014/main" id="{B6BAC0F8-E14C-E241-88F2-66B86D018873}"/>
              </a:ext>
            </a:extLst>
          </p:cNvPr>
          <p:cNvSpPr/>
          <p:nvPr/>
        </p:nvSpPr>
        <p:spPr>
          <a:xfrm>
            <a:off x="214849" y="1967445"/>
            <a:ext cx="2886160" cy="2308324"/>
          </a:xfrm>
          <a:prstGeom prst="rect">
            <a:avLst/>
          </a:prstGeom>
        </p:spPr>
        <p:txBody>
          <a:bodyPr wrap="square">
            <a:spAutoFit/>
          </a:bodyPr>
          <a:lstStyle/>
          <a:p>
            <a:r>
              <a:rPr lang="en-US" dirty="0">
                <a:latin typeface="Times New Roman" panose="02020603050405020304" pitchFamily="18" charset="0"/>
              </a:rPr>
              <a:t> A significant level of protein-protein connectivity corresponding to genes found at the novel loci and known SLE-associated loci was observed (</a:t>
            </a:r>
            <a:r>
              <a:rPr lang="en-US" i="1" dirty="0">
                <a:latin typeface="Times New Roman" panose="02020603050405020304" pitchFamily="18" charset="0"/>
              </a:rPr>
              <a:t>P</a:t>
            </a:r>
            <a:r>
              <a:rPr lang="en-US" dirty="0">
                <a:latin typeface="Times New Roman" panose="02020603050405020304" pitchFamily="18" charset="0"/>
              </a:rPr>
              <a:t> &lt; 1E−16; Supplementary Fig. </a:t>
            </a:r>
            <a:r>
              <a:rPr lang="en-US" baseline="30000" dirty="0">
                <a:latin typeface="Times New Roman" panose="02020603050405020304" pitchFamily="18" charset="0"/>
                <a:hlinkClick r:id="rId4">
                  <a:extLst>
                    <a:ext uri="{A12FA001-AC4F-418D-AE19-62706E023703}">
                      <ahyp:hlinkClr xmlns:ahyp="http://schemas.microsoft.com/office/drawing/2018/hyperlinkcolor" val="tx"/>
                    </a:ext>
                  </a:extLst>
                </a:hlinkClick>
              </a:rPr>
              <a:t>7</a:t>
            </a:r>
            <a:r>
              <a:rPr lang="en-US" dirty="0">
                <a:latin typeface="Times New Roman" panose="02020603050405020304" pitchFamily="18" charset="0"/>
              </a:rPr>
              <a:t>; see “Methods” section)</a:t>
            </a:r>
            <a:endParaRPr lang="en-US" dirty="0"/>
          </a:p>
        </p:txBody>
      </p:sp>
    </p:spTree>
    <p:extLst>
      <p:ext uri="{BB962C8B-B14F-4D97-AF65-F5344CB8AC3E}">
        <p14:creationId xmlns:p14="http://schemas.microsoft.com/office/powerpoint/2010/main" val="191340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F7DA-7142-2B4D-9EF8-FFA07BBB10F9}"/>
              </a:ext>
            </a:extLst>
          </p:cNvPr>
          <p:cNvSpPr>
            <a:spLocks noGrp="1"/>
          </p:cNvSpPr>
          <p:nvPr>
            <p:ph type="title"/>
          </p:nvPr>
        </p:nvSpPr>
        <p:spPr/>
        <p:txBody>
          <a:bodyPr/>
          <a:lstStyle/>
          <a:p>
            <a:r>
              <a:rPr lang="en-US" dirty="0"/>
              <a:t>Pathway (gene set) analysis</a:t>
            </a:r>
          </a:p>
        </p:txBody>
      </p:sp>
      <p:pic>
        <p:nvPicPr>
          <p:cNvPr id="4" name="Picture 3">
            <a:extLst>
              <a:ext uri="{FF2B5EF4-FFF2-40B4-BE49-F238E27FC236}">
                <a16:creationId xmlns:a16="http://schemas.microsoft.com/office/drawing/2014/main" id="{88E73E89-C585-7A41-9659-4EADC348F64B}"/>
              </a:ext>
            </a:extLst>
          </p:cNvPr>
          <p:cNvPicPr>
            <a:picLocks noChangeAspect="1"/>
          </p:cNvPicPr>
          <p:nvPr/>
        </p:nvPicPr>
        <p:blipFill>
          <a:blip r:embed="rId3"/>
          <a:stretch>
            <a:fillRect/>
          </a:stretch>
        </p:blipFill>
        <p:spPr>
          <a:xfrm>
            <a:off x="7359049" y="0"/>
            <a:ext cx="3198840" cy="6858000"/>
          </a:xfrm>
          <a:prstGeom prst="rect">
            <a:avLst/>
          </a:prstGeom>
        </p:spPr>
      </p:pic>
      <p:sp>
        <p:nvSpPr>
          <p:cNvPr id="5" name="Rectangle 4">
            <a:extLst>
              <a:ext uri="{FF2B5EF4-FFF2-40B4-BE49-F238E27FC236}">
                <a16:creationId xmlns:a16="http://schemas.microsoft.com/office/drawing/2014/main" id="{79837DC5-81D9-6447-B0FB-352815B4213B}"/>
              </a:ext>
            </a:extLst>
          </p:cNvPr>
          <p:cNvSpPr/>
          <p:nvPr/>
        </p:nvSpPr>
        <p:spPr>
          <a:xfrm>
            <a:off x="1431235" y="2821561"/>
            <a:ext cx="6096000" cy="2308324"/>
          </a:xfrm>
          <a:prstGeom prst="rect">
            <a:avLst/>
          </a:prstGeom>
        </p:spPr>
        <p:txBody>
          <a:bodyPr>
            <a:spAutoFit/>
          </a:bodyPr>
          <a:lstStyle/>
          <a:p>
            <a:r>
              <a:rPr lang="en-US" dirty="0">
                <a:latin typeface="Times New Roman" panose="02020603050405020304" pitchFamily="18" charset="0"/>
              </a:rPr>
              <a:t> Forty-five pathways were significantly enriched with these putative SLE susceptibility genes (ToppGene</a:t>
            </a:r>
            <a:r>
              <a:rPr lang="en-US" baseline="30000" dirty="0">
                <a:latin typeface="Times New Roman" panose="02020603050405020304" pitchFamily="18" charset="0"/>
                <a:hlinkClick r:id="rId4">
                  <a:extLst>
                    <a:ext uri="{A12FA001-AC4F-418D-AE19-62706E023703}">
                      <ahyp:hlinkClr xmlns:ahyp="http://schemas.microsoft.com/office/drawing/2018/hyperlinkcolor" val="tx"/>
                    </a:ext>
                  </a:extLst>
                </a:hlinkClick>
              </a:rPr>
              <a:t>27</a:t>
            </a:r>
            <a:r>
              <a:rPr lang="en-US" dirty="0">
                <a:latin typeface="Times New Roman" panose="02020603050405020304" pitchFamily="18" charset="0"/>
              </a:rPr>
              <a:t>, FDR &lt; 0.05; Supplementary Table </a:t>
            </a:r>
            <a:r>
              <a:rPr lang="en-US" baseline="30000" dirty="0">
                <a:latin typeface="Times New Roman" panose="02020603050405020304" pitchFamily="18" charset="0"/>
                <a:hlinkClick r:id="rId5">
                  <a:extLst>
                    <a:ext uri="{A12FA001-AC4F-418D-AE19-62706E023703}">
                      <ahyp:hlinkClr xmlns:ahyp="http://schemas.microsoft.com/office/drawing/2018/hyperlinkcolor" val="tx"/>
                    </a:ext>
                  </a:extLst>
                </a:hlinkClick>
              </a:rPr>
              <a:t>3</a:t>
            </a:r>
            <a:r>
              <a:rPr lang="en-US" dirty="0">
                <a:latin typeface="Times New Roman" panose="02020603050405020304" pitchFamily="18" charset="0"/>
              </a:rPr>
              <a:t>)</a:t>
            </a:r>
          </a:p>
          <a:p>
            <a:endParaRPr lang="en-US" dirty="0">
              <a:latin typeface="Times New Roman" panose="02020603050405020304" pitchFamily="18" charset="0"/>
            </a:endParaRPr>
          </a:p>
          <a:p>
            <a:r>
              <a:rPr lang="en-US" dirty="0">
                <a:latin typeface="Times New Roman" panose="02020603050405020304" pitchFamily="18" charset="0"/>
              </a:rPr>
              <a:t>DEPICT was used to nominate putative causal genes.</a:t>
            </a:r>
          </a:p>
          <a:p>
            <a:endParaRPr lang="en-US" dirty="0">
              <a:latin typeface="Times New Roman" panose="02020603050405020304" pitchFamily="18" charset="0"/>
            </a:endParaRPr>
          </a:p>
          <a:p>
            <a:r>
              <a:rPr lang="en-US" dirty="0">
                <a:latin typeface="Times New Roman" panose="02020603050405020304" pitchFamily="18" charset="0"/>
              </a:rPr>
              <a:t>Gene sets included KEGG, </a:t>
            </a:r>
            <a:r>
              <a:rPr lang="en-US" dirty="0" err="1">
                <a:latin typeface="Times New Roman" panose="02020603050405020304" pitchFamily="18" charset="0"/>
              </a:rPr>
              <a:t>Reactome</a:t>
            </a:r>
            <a:r>
              <a:rPr lang="en-US" dirty="0">
                <a:latin typeface="Times New Roman" panose="02020603050405020304" pitchFamily="18" charset="0"/>
              </a:rPr>
              <a:t>, and mouse knockout databases.</a:t>
            </a:r>
            <a:endParaRPr lang="en-US" dirty="0"/>
          </a:p>
        </p:txBody>
      </p:sp>
    </p:spTree>
    <p:extLst>
      <p:ext uri="{BB962C8B-B14F-4D97-AF65-F5344CB8AC3E}">
        <p14:creationId xmlns:p14="http://schemas.microsoft.com/office/powerpoint/2010/main" val="278482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6E11-A9B6-1842-BFA3-F3CE3442625F}"/>
              </a:ext>
            </a:extLst>
          </p:cNvPr>
          <p:cNvSpPr>
            <a:spLocks noGrp="1"/>
          </p:cNvSpPr>
          <p:nvPr>
            <p:ph type="title"/>
          </p:nvPr>
        </p:nvSpPr>
        <p:spPr/>
        <p:txBody>
          <a:bodyPr/>
          <a:lstStyle/>
          <a:p>
            <a:r>
              <a:rPr lang="en-US" dirty="0"/>
              <a:t>Trans-ancestral fine-mapping</a:t>
            </a:r>
          </a:p>
        </p:txBody>
      </p:sp>
      <p:pic>
        <p:nvPicPr>
          <p:cNvPr id="4" name="Content Placeholder 3">
            <a:extLst>
              <a:ext uri="{FF2B5EF4-FFF2-40B4-BE49-F238E27FC236}">
                <a16:creationId xmlns:a16="http://schemas.microsoft.com/office/drawing/2014/main" id="{9646AEA6-F6E7-6443-8930-4E3CDC5C92FF}"/>
              </a:ext>
            </a:extLst>
          </p:cNvPr>
          <p:cNvPicPr>
            <a:picLocks noGrp="1" noChangeAspect="1"/>
          </p:cNvPicPr>
          <p:nvPr>
            <p:ph idx="1"/>
          </p:nvPr>
        </p:nvPicPr>
        <p:blipFill>
          <a:blip r:embed="rId2"/>
          <a:stretch>
            <a:fillRect/>
          </a:stretch>
        </p:blipFill>
        <p:spPr>
          <a:xfrm>
            <a:off x="6359297" y="1782591"/>
            <a:ext cx="5542902" cy="4351338"/>
          </a:xfrm>
          <a:prstGeom prst="rect">
            <a:avLst/>
          </a:prstGeom>
        </p:spPr>
      </p:pic>
      <p:sp>
        <p:nvSpPr>
          <p:cNvPr id="5" name="Rectangle 4">
            <a:extLst>
              <a:ext uri="{FF2B5EF4-FFF2-40B4-BE49-F238E27FC236}">
                <a16:creationId xmlns:a16="http://schemas.microsoft.com/office/drawing/2014/main" id="{A76B1BA3-1FE0-2B46-9E0E-CDDFFE48A0B0}"/>
              </a:ext>
            </a:extLst>
          </p:cNvPr>
          <p:cNvSpPr/>
          <p:nvPr/>
        </p:nvSpPr>
        <p:spPr>
          <a:xfrm>
            <a:off x="664357" y="1782591"/>
            <a:ext cx="5168347"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Fine-mapping across 108 SLE-associated loci based on the association results from the Chinese SLE GWAS, the European GWAS, and the trans-ancestral meta-analyses. </a:t>
            </a:r>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-axis indicates the number of potential causal variants at each locus based on the 95% credible sets of the association results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(Fine-mapping done with PAINTOR)</a:t>
            </a:r>
          </a:p>
          <a:p>
            <a:endParaRPr lang="en-US" b="0" i="0" u="none" strike="noStrike"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Takeaway: trans-ethnic meta-analysis results appear to help with prioritization (smaller credible set when combing LD across two populations)</a:t>
            </a:r>
          </a:p>
          <a:p>
            <a:endParaRPr lang="en-US" b="0" i="0" u="none" strike="noStrike"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r>
              <a:rPr lang="en-US" b="0" i="0" u="none" strike="noStrike" dirty="0">
                <a:effectLst/>
                <a:latin typeface="Times New Roman" panose="02020603050405020304" pitchFamily="18" charset="0"/>
                <a:cs typeface="Times New Roman" panose="02020603050405020304" pitchFamily="18" charset="0"/>
              </a:rPr>
              <a:t>A single putative causal variant was identified for the </a:t>
            </a:r>
            <a:r>
              <a:rPr lang="en-US" b="0" i="1" u="none" strike="noStrike" dirty="0">
                <a:effectLst/>
                <a:latin typeface="Times New Roman" panose="02020603050405020304" pitchFamily="18" charset="0"/>
                <a:cs typeface="Times New Roman" panose="02020603050405020304" pitchFamily="18" charset="0"/>
              </a:rPr>
              <a:t>WDFY4</a:t>
            </a:r>
            <a:r>
              <a:rPr lang="en-US" b="0" i="0" u="none" strike="noStrike" dirty="0">
                <a:effectLst/>
                <a:latin typeface="Times New Roman" panose="02020603050405020304" pitchFamily="18" charset="0"/>
                <a:cs typeface="Times New Roman" panose="02020603050405020304" pitchFamily="18" charset="0"/>
              </a:rPr>
              <a:t> and </a:t>
            </a:r>
            <a:r>
              <a:rPr lang="en-US" b="0" i="1" u="none" strike="noStrike" dirty="0">
                <a:effectLst/>
                <a:latin typeface="Times New Roman" panose="02020603050405020304" pitchFamily="18" charset="0"/>
                <a:cs typeface="Times New Roman" panose="02020603050405020304" pitchFamily="18" charset="0"/>
              </a:rPr>
              <a:t>TNFSF4</a:t>
            </a:r>
            <a:r>
              <a:rPr lang="en-US" b="0" i="0" u="none" strike="noStrike" dirty="0">
                <a:effectLst/>
                <a:latin typeface="Times New Roman" panose="02020603050405020304" pitchFamily="18" charset="0"/>
                <a:cs typeface="Times New Roman" panose="02020603050405020304" pitchFamily="18" charset="0"/>
              </a:rPr>
              <a:t> loci, the latter of which was functionally validated in a previous study</a:t>
            </a:r>
            <a:r>
              <a:rPr lang="en-US" dirty="0">
                <a:latin typeface="Times New Roman" panose="02020603050405020304" pitchFamily="18" charset="0"/>
                <a:cs typeface="Times New Roman" panose="02020603050405020304" pitchFamily="18" charset="0"/>
              </a:rPr>
              <a:t>”</a:t>
            </a:r>
            <a:endParaRPr lang="en-US" b="0" i="0" u="none" strike="noStrike"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346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1ED2-A24F-9F4A-A175-1EFE50D28179}"/>
              </a:ext>
            </a:extLst>
          </p:cNvPr>
          <p:cNvSpPr>
            <a:spLocks noGrp="1"/>
          </p:cNvSpPr>
          <p:nvPr>
            <p:ph type="title"/>
          </p:nvPr>
        </p:nvSpPr>
        <p:spPr/>
        <p:txBody>
          <a:bodyPr/>
          <a:lstStyle/>
          <a:p>
            <a:r>
              <a:rPr lang="en-US" dirty="0"/>
              <a:t>Exploration of heterogeneity</a:t>
            </a:r>
          </a:p>
        </p:txBody>
      </p:sp>
      <p:pic>
        <p:nvPicPr>
          <p:cNvPr id="4" name="Content Placeholder 3">
            <a:extLst>
              <a:ext uri="{FF2B5EF4-FFF2-40B4-BE49-F238E27FC236}">
                <a16:creationId xmlns:a16="http://schemas.microsoft.com/office/drawing/2014/main" id="{9DCADF1B-44F2-444B-9564-27A342889C0E}"/>
              </a:ext>
            </a:extLst>
          </p:cNvPr>
          <p:cNvPicPr>
            <a:picLocks noGrp="1" noChangeAspect="1"/>
          </p:cNvPicPr>
          <p:nvPr>
            <p:ph idx="1"/>
          </p:nvPr>
        </p:nvPicPr>
        <p:blipFill>
          <a:blip r:embed="rId3"/>
          <a:stretch>
            <a:fillRect/>
          </a:stretch>
        </p:blipFill>
        <p:spPr>
          <a:xfrm>
            <a:off x="7475680" y="365125"/>
            <a:ext cx="4555839" cy="4351338"/>
          </a:xfrm>
          <a:prstGeom prst="rect">
            <a:avLst/>
          </a:prstGeom>
        </p:spPr>
      </p:pic>
      <p:sp>
        <p:nvSpPr>
          <p:cNvPr id="6" name="Rectangle 5">
            <a:extLst>
              <a:ext uri="{FF2B5EF4-FFF2-40B4-BE49-F238E27FC236}">
                <a16:creationId xmlns:a16="http://schemas.microsoft.com/office/drawing/2014/main" id="{63195AA9-390F-284F-B8C0-FFFA160628F3}"/>
              </a:ext>
            </a:extLst>
          </p:cNvPr>
          <p:cNvSpPr/>
          <p:nvPr/>
        </p:nvSpPr>
        <p:spPr>
          <a:xfrm>
            <a:off x="6988844" y="5246052"/>
            <a:ext cx="5203156" cy="1754326"/>
          </a:xfrm>
          <a:prstGeom prst="rect">
            <a:avLst/>
          </a:prstGeom>
        </p:spPr>
        <p:txBody>
          <a:bodyPr wrap="square">
            <a:spAutoFit/>
          </a:bodyPr>
          <a:lstStyle/>
          <a:p>
            <a:r>
              <a:rPr lang="en-US" dirty="0">
                <a:latin typeface="Times New Roman" panose="02020603050405020304" pitchFamily="18" charset="0"/>
              </a:rPr>
              <a:t>“The ancestry-heterogeneous loci appear to be enriched for functions related to antibody production.”</a:t>
            </a:r>
          </a:p>
          <a:p>
            <a:endParaRPr lang="en-US" dirty="0">
              <a:latin typeface="Times New Roman" panose="02020603050405020304" pitchFamily="18" charset="0"/>
            </a:endParaRPr>
          </a:p>
          <a:p>
            <a:r>
              <a:rPr lang="en-US" dirty="0">
                <a:latin typeface="Times New Roman" panose="02020603050405020304" pitchFamily="18" charset="0"/>
              </a:rPr>
              <a:t>Literature search for the 9 ancestry-heterogeneous loci (red dots) in human/mouse </a:t>
            </a:r>
          </a:p>
          <a:p>
            <a:endParaRPr lang="en-US" dirty="0"/>
          </a:p>
        </p:txBody>
      </p:sp>
      <p:sp>
        <p:nvSpPr>
          <p:cNvPr id="7" name="Rectangle 6">
            <a:extLst>
              <a:ext uri="{FF2B5EF4-FFF2-40B4-BE49-F238E27FC236}">
                <a16:creationId xmlns:a16="http://schemas.microsoft.com/office/drawing/2014/main" id="{5DE1A9DA-8B5F-9B4C-82FE-5C0FB9AD0565}"/>
              </a:ext>
            </a:extLst>
          </p:cNvPr>
          <p:cNvSpPr/>
          <p:nvPr/>
        </p:nvSpPr>
        <p:spPr>
          <a:xfrm>
            <a:off x="7152021" y="4716463"/>
            <a:ext cx="5203156" cy="369332"/>
          </a:xfrm>
          <a:prstGeom prst="rect">
            <a:avLst/>
          </a:prstGeom>
        </p:spPr>
        <p:txBody>
          <a:bodyPr wrap="none">
            <a:spAutoFit/>
          </a:bodyPr>
          <a:lstStyle/>
          <a:p>
            <a:r>
              <a:rPr lang="en-US" dirty="0"/>
              <a:t>Only loci with MAF &gt; 1% in both populations included</a:t>
            </a:r>
          </a:p>
        </p:txBody>
      </p:sp>
      <p:sp>
        <p:nvSpPr>
          <p:cNvPr id="5" name="TextBox 4">
            <a:extLst>
              <a:ext uri="{FF2B5EF4-FFF2-40B4-BE49-F238E27FC236}">
                <a16:creationId xmlns:a16="http://schemas.microsoft.com/office/drawing/2014/main" id="{A6BF452D-E6C8-9B8A-878A-A519ABB26E5C}"/>
              </a:ext>
            </a:extLst>
          </p:cNvPr>
          <p:cNvSpPr txBox="1"/>
          <p:nvPr/>
        </p:nvSpPr>
        <p:spPr>
          <a:xfrm>
            <a:off x="437198" y="2038807"/>
            <a:ext cx="6177914" cy="3416320"/>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Based on the analysis of Cochran’s Q (CQ)-test that assesses heterogeneity of effect-size estimates from different ancestral groups, SLE-associated variants or loci outside of the HLA region were divided into four categories:</a:t>
            </a:r>
            <a:br>
              <a:rPr lang="en-US" b="0" i="0" u="none" strike="noStrike" dirty="0">
                <a:effectLst/>
                <a:latin typeface="Times New Roman" panose="02020603050405020304" pitchFamily="18" charset="0"/>
                <a:cs typeface="Times New Roman" panose="02020603050405020304" pitchFamily="18" charset="0"/>
              </a:rPr>
            </a:br>
            <a:r>
              <a:rPr lang="en-US" b="0" i="0" u="none" strike="noStrike" dirty="0">
                <a:effectLst/>
                <a:latin typeface="Times New Roman" panose="02020603050405020304" pitchFamily="18" charset="0"/>
                <a:cs typeface="Times New Roman" panose="02020603050405020304" pitchFamily="18" charset="0"/>
              </a:rPr>
              <a:t>(1) </a:t>
            </a:r>
            <a:r>
              <a:rPr lang="en-US" b="1" i="0" u="none" strike="noStrike" dirty="0">
                <a:effectLst/>
                <a:latin typeface="Times New Roman" panose="02020603050405020304" pitchFamily="18" charset="0"/>
                <a:cs typeface="Times New Roman" panose="02020603050405020304" pitchFamily="18" charset="0"/>
              </a:rPr>
              <a:t>ancestry-shared disease loci </a:t>
            </a:r>
            <a:r>
              <a:rPr lang="en-US" b="0" i="0" u="none" strike="noStrike" dirty="0">
                <a:effectLst/>
                <a:latin typeface="Times New Roman" panose="02020603050405020304" pitchFamily="18" charset="0"/>
                <a:cs typeface="Times New Roman" panose="02020603050405020304" pitchFamily="18" charset="0"/>
              </a:rPr>
              <a:t>tagged by variants with CQ-test </a:t>
            </a:r>
            <a:r>
              <a:rPr lang="en-US" b="0" i="1" u="none" strike="noStrike" dirty="0">
                <a:effectLst/>
                <a:latin typeface="Times New Roman" panose="02020603050405020304" pitchFamily="18" charset="0"/>
                <a:cs typeface="Times New Roman" panose="02020603050405020304" pitchFamily="18" charset="0"/>
              </a:rPr>
              <a:t>P</a:t>
            </a:r>
            <a:r>
              <a:rPr lang="en-US" b="0" i="0" u="none" strike="noStrike" dirty="0">
                <a:effectLst/>
                <a:latin typeface="Times New Roman" panose="02020603050405020304" pitchFamily="18" charset="0"/>
                <a:cs typeface="Times New Roman" panose="02020603050405020304" pitchFamily="18" charset="0"/>
              </a:rPr>
              <a:t> ≥ 0.05;</a:t>
            </a:r>
            <a:br>
              <a:rPr lang="en-US" b="0" i="0" u="none" strike="noStrike" dirty="0">
                <a:effectLst/>
                <a:latin typeface="Times New Roman" panose="02020603050405020304" pitchFamily="18" charset="0"/>
                <a:cs typeface="Times New Roman" panose="02020603050405020304" pitchFamily="18" charset="0"/>
              </a:rPr>
            </a:br>
            <a:r>
              <a:rPr lang="en-US" b="0" i="0" u="none" strike="noStrike" dirty="0">
                <a:effectLst/>
                <a:latin typeface="Times New Roman" panose="02020603050405020304" pitchFamily="18" charset="0"/>
                <a:cs typeface="Times New Roman" panose="02020603050405020304" pitchFamily="18" charset="0"/>
              </a:rPr>
              <a:t>(2) </a:t>
            </a:r>
            <a:r>
              <a:rPr lang="en-US" b="1" i="0" u="none" strike="noStrike" dirty="0">
                <a:effectLst/>
                <a:latin typeface="Times New Roman" panose="02020603050405020304" pitchFamily="18" charset="0"/>
                <a:cs typeface="Times New Roman" panose="02020603050405020304" pitchFamily="18" charset="0"/>
              </a:rPr>
              <a:t>putative ancestry-heterogeneous disease loci</a:t>
            </a:r>
            <a:r>
              <a:rPr lang="en-US" b="0" i="0" u="none" strike="noStrike" dirty="0">
                <a:effectLst/>
                <a:latin typeface="Times New Roman" panose="02020603050405020304" pitchFamily="18" charset="0"/>
                <a:cs typeface="Times New Roman" panose="02020603050405020304" pitchFamily="18" charset="0"/>
              </a:rPr>
              <a:t> with CQ-tests of </a:t>
            </a:r>
            <a:r>
              <a:rPr lang="en-US" b="0" i="1" u="none" strike="noStrike" dirty="0">
                <a:effectLst/>
                <a:latin typeface="Times New Roman" panose="02020603050405020304" pitchFamily="18" charset="0"/>
                <a:cs typeface="Times New Roman" panose="02020603050405020304" pitchFamily="18" charset="0"/>
              </a:rPr>
              <a:t>P</a:t>
            </a:r>
            <a:r>
              <a:rPr lang="en-US" b="0" i="0" u="none" strike="noStrike" dirty="0">
                <a:effectLst/>
                <a:latin typeface="Times New Roman" panose="02020603050405020304" pitchFamily="18" charset="0"/>
                <a:cs typeface="Times New Roman" panose="02020603050405020304" pitchFamily="18" charset="0"/>
              </a:rPr>
              <a:t> </a:t>
            </a:r>
            <a:r>
              <a:rPr lang="en-US" b="0" i="1" u="none" strike="noStrike" dirty="0">
                <a:effectLst/>
                <a:latin typeface="Times New Roman" panose="02020603050405020304" pitchFamily="18" charset="0"/>
                <a:cs typeface="Times New Roman" panose="02020603050405020304" pitchFamily="18" charset="0"/>
              </a:rPr>
              <a:t>&lt;</a:t>
            </a:r>
            <a:r>
              <a:rPr lang="en-US" b="0" i="0" u="none" strike="noStrike" dirty="0">
                <a:effectLst/>
                <a:latin typeface="Times New Roman" panose="02020603050405020304" pitchFamily="18" charset="0"/>
                <a:cs typeface="Times New Roman" panose="02020603050405020304" pitchFamily="18" charset="0"/>
              </a:rPr>
              <a:t> 0.05 but FDR adjusted CQ-test </a:t>
            </a:r>
            <a:r>
              <a:rPr lang="en-US" b="0" i="1" u="none" strike="noStrike" dirty="0">
                <a:effectLst/>
                <a:latin typeface="Times New Roman" panose="02020603050405020304" pitchFamily="18" charset="0"/>
                <a:cs typeface="Times New Roman" panose="02020603050405020304" pitchFamily="18" charset="0"/>
              </a:rPr>
              <a:t>P</a:t>
            </a:r>
            <a:r>
              <a:rPr lang="en-US" b="0" i="0" u="none" strike="noStrike" dirty="0">
                <a:effectLst/>
                <a:latin typeface="Times New Roman" panose="02020603050405020304" pitchFamily="18" charset="0"/>
                <a:cs typeface="Times New Roman" panose="02020603050405020304" pitchFamily="18" charset="0"/>
              </a:rPr>
              <a:t> ≥ 0.05;</a:t>
            </a:r>
            <a:br>
              <a:rPr lang="en-US" b="0" i="0" u="none" strike="noStrike" dirty="0">
                <a:effectLst/>
                <a:latin typeface="Times New Roman" panose="02020603050405020304" pitchFamily="18" charset="0"/>
                <a:cs typeface="Times New Roman" panose="02020603050405020304" pitchFamily="18" charset="0"/>
              </a:rPr>
            </a:br>
            <a:r>
              <a:rPr lang="en-US" b="0" i="0" u="none" strike="noStrike" dirty="0">
                <a:effectLst/>
                <a:latin typeface="Times New Roman" panose="02020603050405020304" pitchFamily="18" charset="0"/>
                <a:cs typeface="Times New Roman" panose="02020603050405020304" pitchFamily="18" charset="0"/>
              </a:rPr>
              <a:t>(3) </a:t>
            </a:r>
            <a:r>
              <a:rPr lang="en-US" b="1" i="0" u="none" strike="noStrike" dirty="0">
                <a:effectLst/>
                <a:latin typeface="Times New Roman" panose="02020603050405020304" pitchFamily="18" charset="0"/>
                <a:cs typeface="Times New Roman" panose="02020603050405020304" pitchFamily="18" charset="0"/>
              </a:rPr>
              <a:t>ancestry-heterogeneous disease loci </a:t>
            </a:r>
            <a:r>
              <a:rPr lang="en-US" b="0" i="0" u="none" strike="noStrike" dirty="0">
                <a:effectLst/>
                <a:latin typeface="Times New Roman" panose="02020603050405020304" pitchFamily="18" charset="0"/>
                <a:cs typeface="Times New Roman" panose="02020603050405020304" pitchFamily="18" charset="0"/>
              </a:rPr>
              <a:t>with FDR adjusted CQ-test </a:t>
            </a:r>
            <a:r>
              <a:rPr lang="en-US" b="0" i="1" u="none" strike="noStrike" dirty="0">
                <a:effectLst/>
                <a:latin typeface="Times New Roman" panose="02020603050405020304" pitchFamily="18" charset="0"/>
                <a:cs typeface="Times New Roman" panose="02020603050405020304" pitchFamily="18" charset="0"/>
              </a:rPr>
              <a:t>P</a:t>
            </a:r>
            <a:r>
              <a:rPr lang="en-US" b="0" i="0" u="none" strike="noStrike" dirty="0">
                <a:effectLst/>
                <a:latin typeface="Times New Roman" panose="02020603050405020304" pitchFamily="18" charset="0"/>
                <a:cs typeface="Times New Roman" panose="02020603050405020304" pitchFamily="18" charset="0"/>
              </a:rPr>
              <a:t> </a:t>
            </a:r>
            <a:r>
              <a:rPr lang="en-US" b="0" i="1" u="none" strike="noStrike" dirty="0">
                <a:effectLst/>
                <a:latin typeface="Times New Roman" panose="02020603050405020304" pitchFamily="18" charset="0"/>
                <a:cs typeface="Times New Roman" panose="02020603050405020304" pitchFamily="18" charset="0"/>
              </a:rPr>
              <a:t>&lt;</a:t>
            </a:r>
            <a:r>
              <a:rPr lang="en-US" b="0" i="0" u="none" strike="noStrike" dirty="0">
                <a:effectLst/>
                <a:latin typeface="Times New Roman" panose="02020603050405020304" pitchFamily="18" charset="0"/>
                <a:cs typeface="Times New Roman" panose="02020603050405020304" pitchFamily="18" charset="0"/>
              </a:rPr>
              <a:t> 0.05; and</a:t>
            </a:r>
            <a:br>
              <a:rPr lang="en-US" b="0" i="0" u="none" strike="noStrike" dirty="0">
                <a:effectLst/>
                <a:latin typeface="Times New Roman" panose="02020603050405020304" pitchFamily="18" charset="0"/>
                <a:cs typeface="Times New Roman" panose="02020603050405020304" pitchFamily="18" charset="0"/>
              </a:rPr>
            </a:br>
            <a:r>
              <a:rPr lang="en-US" b="0" i="0" u="none" strike="noStrike" dirty="0">
                <a:effectLst/>
                <a:latin typeface="Times New Roman" panose="02020603050405020304" pitchFamily="18" charset="0"/>
                <a:cs typeface="Times New Roman" panose="02020603050405020304" pitchFamily="18" charset="0"/>
              </a:rPr>
              <a:t>(4) disease </a:t>
            </a:r>
            <a:r>
              <a:rPr lang="en-US" b="1" i="0" u="none" strike="noStrike" dirty="0">
                <a:effectLst/>
                <a:latin typeface="Times New Roman" panose="02020603050405020304" pitchFamily="18" charset="0"/>
                <a:cs typeface="Times New Roman" panose="02020603050405020304" pitchFamily="18" charset="0"/>
              </a:rPr>
              <a:t>loci tagged by associated variants with the risk allele absent</a:t>
            </a:r>
            <a:r>
              <a:rPr lang="en-US" b="0" i="0" u="none" strike="noStrike" dirty="0">
                <a:effectLst/>
                <a:latin typeface="Times New Roman" panose="02020603050405020304" pitchFamily="18" charset="0"/>
                <a:cs typeface="Times New Roman" panose="02020603050405020304" pitchFamily="18" charset="0"/>
              </a:rPr>
              <a:t> in one of the two ancestries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431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AF90-77D7-F844-83B9-1F3058658829}"/>
              </a:ext>
            </a:extLst>
          </p:cNvPr>
          <p:cNvSpPr>
            <a:spLocks noGrp="1"/>
          </p:cNvSpPr>
          <p:nvPr>
            <p:ph type="title"/>
          </p:nvPr>
        </p:nvSpPr>
        <p:spPr/>
        <p:txBody>
          <a:bodyPr/>
          <a:lstStyle/>
          <a:p>
            <a:r>
              <a:rPr lang="en-US" dirty="0"/>
              <a:t>Exploration of heterogeneity</a:t>
            </a:r>
          </a:p>
        </p:txBody>
      </p:sp>
      <p:sp>
        <p:nvSpPr>
          <p:cNvPr id="3" name="Content Placeholder 2">
            <a:extLst>
              <a:ext uri="{FF2B5EF4-FFF2-40B4-BE49-F238E27FC236}">
                <a16:creationId xmlns:a16="http://schemas.microsoft.com/office/drawing/2014/main" id="{3F282913-BF80-A1D2-BFB0-E0EFE7D51A62}"/>
              </a:ext>
            </a:extLst>
          </p:cNvPr>
          <p:cNvSpPr>
            <a:spLocks noGrp="1"/>
          </p:cNvSpPr>
          <p:nvPr>
            <p:ph idx="1"/>
          </p:nvPr>
        </p:nvSpPr>
        <p:spPr/>
        <p:txBody>
          <a:bodyPr>
            <a:normAutofit/>
          </a:bodyPr>
          <a:lstStyle/>
          <a:p>
            <a:pPr marL="0" indent="0">
              <a:buNone/>
            </a:pPr>
            <a:r>
              <a:rPr lang="en-US" sz="1800" b="0" i="0" u="none" strike="noStrike" dirty="0">
                <a:effectLst/>
                <a:latin typeface="Times New Roman" panose="02020603050405020304" pitchFamily="18" charset="0"/>
                <a:cs typeface="Times New Roman" panose="02020603050405020304" pitchFamily="18" charset="0"/>
              </a:rPr>
              <a:t>COLOC was used to study colocalization of the European and Chinese associations.</a:t>
            </a:r>
          </a:p>
          <a:p>
            <a:pPr marL="0" indent="0">
              <a:buNone/>
            </a:pPr>
            <a:r>
              <a:rPr lang="en-US" sz="1800" b="0" i="0" u="none" strike="noStrike" dirty="0">
                <a:effectLst/>
                <a:latin typeface="Times New Roman" panose="02020603050405020304" pitchFamily="18" charset="0"/>
                <a:cs typeface="Times New Roman" panose="02020603050405020304" pitchFamily="18" charset="0"/>
              </a:rPr>
              <a:t>Colocalization methods consider many SNPs, rather than only the leading variant in a locus, to compare association signals between ancestral groups. The ancestry-shared disease loci showed much higher posterior probabilities (PP) of colocalization (mean of PP = 0.42) than the ancestry-specific loci.</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3C7794-B38E-1FB5-8921-E982294C0586}"/>
              </a:ext>
            </a:extLst>
          </p:cNvPr>
          <p:cNvPicPr>
            <a:picLocks noChangeAspect="1"/>
          </p:cNvPicPr>
          <p:nvPr/>
        </p:nvPicPr>
        <p:blipFill>
          <a:blip r:embed="rId2"/>
          <a:stretch>
            <a:fillRect/>
          </a:stretch>
        </p:blipFill>
        <p:spPr>
          <a:xfrm>
            <a:off x="183370" y="3274966"/>
            <a:ext cx="5383039" cy="3327312"/>
          </a:xfrm>
          <a:prstGeom prst="rect">
            <a:avLst/>
          </a:prstGeom>
        </p:spPr>
      </p:pic>
      <p:sp>
        <p:nvSpPr>
          <p:cNvPr id="6" name="TextBox 5">
            <a:extLst>
              <a:ext uri="{FF2B5EF4-FFF2-40B4-BE49-F238E27FC236}">
                <a16:creationId xmlns:a16="http://schemas.microsoft.com/office/drawing/2014/main" id="{96A559C3-BE37-CD0E-6C34-A5CAFC755490}"/>
              </a:ext>
            </a:extLst>
          </p:cNvPr>
          <p:cNvSpPr txBox="1"/>
          <p:nvPr/>
        </p:nvSpPr>
        <p:spPr>
          <a:xfrm>
            <a:off x="5712788" y="4153376"/>
            <a:ext cx="6098458" cy="1754326"/>
          </a:xfrm>
          <a:prstGeom prst="rect">
            <a:avLst/>
          </a:prstGeom>
          <a:noFill/>
        </p:spPr>
        <p:txBody>
          <a:bodyPr wrap="square">
            <a:spAutoFit/>
          </a:bodyPr>
          <a:lstStyle/>
          <a:p>
            <a:r>
              <a:rPr lang="en-US" sz="1800" b="1" dirty="0">
                <a:effectLst/>
                <a:latin typeface="Times New Roman" panose="02020603050405020304" pitchFamily="18" charset="0"/>
                <a:cs typeface="Times New Roman" panose="02020603050405020304" pitchFamily="18" charset="0"/>
              </a:rPr>
              <a:t>Supplementary Fig. 11 b</a:t>
            </a:r>
            <a:r>
              <a:rPr lang="en-US" sz="1800" dirty="0">
                <a:effectLst/>
                <a:latin typeface="Times New Roman" panose="02020603050405020304" pitchFamily="18" charset="0"/>
                <a:cs typeface="Times New Roman" panose="02020603050405020304" pitchFamily="18" charset="0"/>
              </a:rPr>
              <a:t>,</a:t>
            </a:r>
            <a:br>
              <a:rPr lang="en-US" sz="1800" dirty="0">
                <a:effectLst/>
                <a:latin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cs typeface="Times New Roman" panose="02020603050405020304" pitchFamily="18" charset="0"/>
              </a:rPr>
              <a:t>Red triangles represent the posterior probability of SLE association signals between East Asian and European ancestries. Other symbols represent the colocalization of Chinese SLE association signals with those in European populations for 27 phenotypes unrelated to immunity.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923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F285-504E-9631-7C37-FDF147343816}"/>
              </a:ext>
            </a:extLst>
          </p:cNvPr>
          <p:cNvSpPr>
            <a:spLocks noGrp="1"/>
          </p:cNvSpPr>
          <p:nvPr>
            <p:ph type="title"/>
          </p:nvPr>
        </p:nvSpPr>
        <p:spPr/>
        <p:txBody>
          <a:bodyPr/>
          <a:lstStyle/>
          <a:p>
            <a:r>
              <a:rPr lang="en-US" dirty="0"/>
              <a:t>Fine-mapping</a:t>
            </a:r>
          </a:p>
        </p:txBody>
      </p:sp>
      <p:sp>
        <p:nvSpPr>
          <p:cNvPr id="3" name="Content Placeholder 2">
            <a:extLst>
              <a:ext uri="{FF2B5EF4-FFF2-40B4-BE49-F238E27FC236}">
                <a16:creationId xmlns:a16="http://schemas.microsoft.com/office/drawing/2014/main" id="{A7ECED88-A07F-3585-C9B9-D4449245C06F}"/>
              </a:ext>
            </a:extLst>
          </p:cNvPr>
          <p:cNvSpPr>
            <a:spLocks noGrp="1"/>
          </p:cNvSpPr>
          <p:nvPr>
            <p:ph idx="1"/>
          </p:nvPr>
        </p:nvSpPr>
        <p:spPr>
          <a:xfrm>
            <a:off x="838200" y="1825625"/>
            <a:ext cx="2133600" cy="4351338"/>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a:t>
            </a:r>
            <a:r>
              <a:rPr lang="en-US" sz="1800" b="0" i="0" u="none" strike="noStrike" dirty="0">
                <a:effectLst/>
                <a:latin typeface="Times New Roman" panose="02020603050405020304" pitchFamily="18" charset="0"/>
                <a:cs typeface="Times New Roman" panose="02020603050405020304" pitchFamily="18" charset="0"/>
              </a:rPr>
              <a:t>Fine-mapping seeks to determine the genetic variant (or variants) responsible for complex traits, given evidence of an association of a genomic region with a trait and assuming at least one causal variant exists. ”</a:t>
            </a:r>
            <a:endParaRPr lang="en-US" sz="1800" dirty="0">
              <a:latin typeface="Times New Roman" panose="02020603050405020304" pitchFamily="18" charset="0"/>
              <a:cs typeface="Times New Roman" panose="02020603050405020304" pitchFamily="18" charset="0"/>
            </a:endParaRPr>
          </a:p>
        </p:txBody>
      </p:sp>
      <p:pic>
        <p:nvPicPr>
          <p:cNvPr id="2050" name="Picture 2" descr="figure 1">
            <a:extLst>
              <a:ext uri="{FF2B5EF4-FFF2-40B4-BE49-F238E27FC236}">
                <a16:creationId xmlns:a16="http://schemas.microsoft.com/office/drawing/2014/main" id="{FB886FE0-D419-706F-8FD4-D499A231D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290" y="1690688"/>
            <a:ext cx="86995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5769-A417-A34D-B589-13B3BEE6D434}"/>
              </a:ext>
            </a:extLst>
          </p:cNvPr>
          <p:cNvSpPr>
            <a:spLocks noGrp="1"/>
          </p:cNvSpPr>
          <p:nvPr>
            <p:ph type="title"/>
          </p:nvPr>
        </p:nvSpPr>
        <p:spPr/>
        <p:txBody>
          <a:bodyPr/>
          <a:lstStyle/>
          <a:p>
            <a:r>
              <a:rPr lang="en-US" dirty="0"/>
              <a:t>Exploration of heterogeneity</a:t>
            </a:r>
          </a:p>
        </p:txBody>
      </p:sp>
      <p:pic>
        <p:nvPicPr>
          <p:cNvPr id="4" name="Content Placeholder 3">
            <a:extLst>
              <a:ext uri="{FF2B5EF4-FFF2-40B4-BE49-F238E27FC236}">
                <a16:creationId xmlns:a16="http://schemas.microsoft.com/office/drawing/2014/main" id="{95FD16D2-F7A7-6E42-9A13-72B0C9044245}"/>
              </a:ext>
            </a:extLst>
          </p:cNvPr>
          <p:cNvPicPr>
            <a:picLocks noGrp="1" noChangeAspect="1"/>
          </p:cNvPicPr>
          <p:nvPr>
            <p:ph idx="1"/>
          </p:nvPr>
        </p:nvPicPr>
        <p:blipFill>
          <a:blip r:embed="rId2"/>
          <a:stretch>
            <a:fillRect/>
          </a:stretch>
        </p:blipFill>
        <p:spPr>
          <a:xfrm>
            <a:off x="4518295" y="1984651"/>
            <a:ext cx="3155410" cy="4351338"/>
          </a:xfrm>
          <a:prstGeom prst="rect">
            <a:avLst/>
          </a:prstGeom>
        </p:spPr>
      </p:pic>
      <p:sp>
        <p:nvSpPr>
          <p:cNvPr id="5" name="Rectangle 4">
            <a:extLst>
              <a:ext uri="{FF2B5EF4-FFF2-40B4-BE49-F238E27FC236}">
                <a16:creationId xmlns:a16="http://schemas.microsoft.com/office/drawing/2014/main" id="{BBAF031C-537A-BE42-8A07-FEB7D1F0A753}"/>
              </a:ext>
            </a:extLst>
          </p:cNvPr>
          <p:cNvSpPr/>
          <p:nvPr/>
        </p:nvSpPr>
        <p:spPr>
          <a:xfrm>
            <a:off x="838200" y="1338320"/>
            <a:ext cx="10399643" cy="646331"/>
          </a:xfrm>
          <a:prstGeom prst="rect">
            <a:avLst/>
          </a:prstGeom>
        </p:spPr>
        <p:txBody>
          <a:bodyPr wrap="square">
            <a:spAutoFit/>
          </a:bodyPr>
          <a:lstStyle/>
          <a:p>
            <a:r>
              <a:rPr lang="en-US" b="1" dirty="0">
                <a:latin typeface="Times New Roman" panose="02020603050405020304" pitchFamily="18" charset="0"/>
              </a:rPr>
              <a:t>Risk allele frequency and standardized integrated haplotype scores (</a:t>
            </a:r>
            <a:r>
              <a:rPr lang="en-US" b="1" dirty="0" err="1">
                <a:latin typeface="Times New Roman" panose="02020603050405020304" pitchFamily="18" charset="0"/>
              </a:rPr>
              <a:t>iHS</a:t>
            </a:r>
            <a:r>
              <a:rPr lang="en-US" b="1" dirty="0">
                <a:latin typeface="Times New Roman" panose="02020603050405020304" pitchFamily="18" charset="0"/>
              </a:rPr>
              <a:t>) across different populations for the Asian-specific variant at </a:t>
            </a:r>
            <a:r>
              <a:rPr lang="en-US" b="1" i="1" dirty="0">
                <a:latin typeface="Times New Roman" panose="02020603050405020304" pitchFamily="18" charset="0"/>
              </a:rPr>
              <a:t>TNFRSF13B</a:t>
            </a:r>
            <a:r>
              <a:rPr lang="en-US" b="1" dirty="0">
                <a:latin typeface="Times New Roman" panose="02020603050405020304" pitchFamily="18" charset="0"/>
              </a:rPr>
              <a:t> locus [</a:t>
            </a:r>
            <a:r>
              <a:rPr lang="en-US" b="1" dirty="0" err="1">
                <a:latin typeface="Times New Roman" panose="02020603050405020304" pitchFamily="18" charset="0"/>
              </a:rPr>
              <a:t>iHS</a:t>
            </a:r>
            <a:r>
              <a:rPr lang="en-US" b="1" dirty="0">
                <a:latin typeface="Times New Roman" panose="02020603050405020304" pitchFamily="18" charset="0"/>
              </a:rPr>
              <a:t> = measure of positive selection].</a:t>
            </a:r>
            <a:endParaRPr lang="en-US" dirty="0"/>
          </a:p>
        </p:txBody>
      </p:sp>
      <p:sp>
        <p:nvSpPr>
          <p:cNvPr id="6" name="Rectangle 5">
            <a:extLst>
              <a:ext uri="{FF2B5EF4-FFF2-40B4-BE49-F238E27FC236}">
                <a16:creationId xmlns:a16="http://schemas.microsoft.com/office/drawing/2014/main" id="{40514746-A734-DF4D-8FB0-3FA379F2BA9D}"/>
              </a:ext>
            </a:extLst>
          </p:cNvPr>
          <p:cNvSpPr/>
          <p:nvPr/>
        </p:nvSpPr>
        <p:spPr>
          <a:xfrm>
            <a:off x="635408" y="2340717"/>
            <a:ext cx="3531356" cy="646331"/>
          </a:xfrm>
          <a:prstGeom prst="rect">
            <a:avLst/>
          </a:prstGeom>
        </p:spPr>
        <p:txBody>
          <a:bodyPr wrap="square">
            <a:spAutoFit/>
          </a:bodyPr>
          <a:lstStyle/>
          <a:p>
            <a:r>
              <a:rPr lang="en-US" b="1" dirty="0">
                <a:latin typeface="Times New Roman" panose="02020603050405020304" pitchFamily="18" charset="0"/>
              </a:rPr>
              <a:t>a</a:t>
            </a:r>
            <a:r>
              <a:rPr lang="en-US" dirty="0">
                <a:latin typeface="Times New Roman" panose="02020603050405020304" pitchFamily="18" charset="0"/>
              </a:rPr>
              <a:t> Frequency for the risk allele rs34562254-A across populations.</a:t>
            </a:r>
            <a:endParaRPr lang="en-US" dirty="0"/>
          </a:p>
        </p:txBody>
      </p:sp>
      <p:sp>
        <p:nvSpPr>
          <p:cNvPr id="7" name="Rectangle 6">
            <a:extLst>
              <a:ext uri="{FF2B5EF4-FFF2-40B4-BE49-F238E27FC236}">
                <a16:creationId xmlns:a16="http://schemas.microsoft.com/office/drawing/2014/main" id="{117C3027-0042-3F43-935A-B31A16A44F5B}"/>
              </a:ext>
            </a:extLst>
          </p:cNvPr>
          <p:cNvSpPr/>
          <p:nvPr/>
        </p:nvSpPr>
        <p:spPr>
          <a:xfrm>
            <a:off x="635408" y="3421057"/>
            <a:ext cx="3882887" cy="3139321"/>
          </a:xfrm>
          <a:prstGeom prst="rect">
            <a:avLst/>
          </a:prstGeom>
        </p:spPr>
        <p:txBody>
          <a:bodyPr wrap="square">
            <a:spAutoFit/>
          </a:bodyPr>
          <a:lstStyle/>
          <a:p>
            <a:r>
              <a:rPr lang="en-US" b="1" dirty="0">
                <a:latin typeface="Times New Roman" panose="02020603050405020304" pitchFamily="18" charset="0"/>
              </a:rPr>
              <a:t>b</a:t>
            </a:r>
            <a:r>
              <a:rPr lang="en-US" dirty="0">
                <a:latin typeface="Times New Roman" panose="02020603050405020304" pitchFamily="18" charset="0"/>
              </a:rPr>
              <a:t> Standardized </a:t>
            </a:r>
            <a:r>
              <a:rPr lang="en-US" dirty="0" err="1">
                <a:latin typeface="Times New Roman" panose="02020603050405020304" pitchFamily="18" charset="0"/>
              </a:rPr>
              <a:t>iHS</a:t>
            </a:r>
            <a:r>
              <a:rPr lang="en-US" dirty="0">
                <a:latin typeface="Times New Roman" panose="02020603050405020304" pitchFamily="18" charset="0"/>
              </a:rPr>
              <a:t> for the variants across different continental populations (EAS: East Asians; AFR: Africans; EUR: Europeans). The risk allele rs34562254-A is a derived allele, and negative </a:t>
            </a:r>
            <a:r>
              <a:rPr lang="en-US" dirty="0" err="1">
                <a:latin typeface="Times New Roman" panose="02020603050405020304" pitchFamily="18" charset="0"/>
              </a:rPr>
              <a:t>iHS</a:t>
            </a:r>
            <a:r>
              <a:rPr lang="en-US" dirty="0">
                <a:latin typeface="Times New Roman" panose="02020603050405020304" pitchFamily="18" charset="0"/>
              </a:rPr>
              <a:t> value indicates that the haplotypes carrying the derived allele are longer than the haplotypes carrying the ancestral allele. The frequency and </a:t>
            </a:r>
            <a:r>
              <a:rPr lang="en-US" dirty="0" err="1">
                <a:latin typeface="Times New Roman" panose="02020603050405020304" pitchFamily="18" charset="0"/>
              </a:rPr>
              <a:t>iHS</a:t>
            </a:r>
            <a:r>
              <a:rPr lang="en-US" dirty="0">
                <a:latin typeface="Times New Roman" panose="02020603050405020304" pitchFamily="18" charset="0"/>
              </a:rPr>
              <a:t> were calculated using data from the 1000 Genomes Project.</a:t>
            </a:r>
            <a:endParaRPr lang="en-US" dirty="0"/>
          </a:p>
        </p:txBody>
      </p:sp>
      <p:sp>
        <p:nvSpPr>
          <p:cNvPr id="8" name="Rectangle 7">
            <a:extLst>
              <a:ext uri="{FF2B5EF4-FFF2-40B4-BE49-F238E27FC236}">
                <a16:creationId xmlns:a16="http://schemas.microsoft.com/office/drawing/2014/main" id="{3C76C88A-1F9D-8248-8B6E-2D0CE5D62832}"/>
              </a:ext>
            </a:extLst>
          </p:cNvPr>
          <p:cNvSpPr/>
          <p:nvPr/>
        </p:nvSpPr>
        <p:spPr>
          <a:xfrm>
            <a:off x="8127071" y="2202217"/>
            <a:ext cx="2608236" cy="923330"/>
          </a:xfrm>
          <a:prstGeom prst="rect">
            <a:avLst/>
          </a:prstGeom>
        </p:spPr>
        <p:txBody>
          <a:bodyPr wrap="square">
            <a:spAutoFit/>
          </a:bodyPr>
          <a:lstStyle/>
          <a:p>
            <a:r>
              <a:rPr lang="en-US">
                <a:latin typeface="Times New Roman" panose="02020603050405020304" pitchFamily="18" charset="0"/>
                <a:sym typeface="Wingdings" pitchFamily="2" charset="2"/>
              </a:rPr>
              <a:t> </a:t>
            </a:r>
            <a:r>
              <a:rPr lang="en-US">
                <a:latin typeface="Times New Roman" panose="02020603050405020304" pitchFamily="18" charset="0"/>
              </a:rPr>
              <a:t>Suggests recent positive selection for the risk allele in East Asians.</a:t>
            </a:r>
            <a:endParaRPr lang="en-US" dirty="0"/>
          </a:p>
        </p:txBody>
      </p:sp>
      <p:sp>
        <p:nvSpPr>
          <p:cNvPr id="9" name="Rectangle 8">
            <a:extLst>
              <a:ext uri="{FF2B5EF4-FFF2-40B4-BE49-F238E27FC236}">
                <a16:creationId xmlns:a16="http://schemas.microsoft.com/office/drawing/2014/main" id="{AAF17942-36CF-BC44-BF16-23C0F0C08A94}"/>
              </a:ext>
            </a:extLst>
          </p:cNvPr>
          <p:cNvSpPr/>
          <p:nvPr/>
        </p:nvSpPr>
        <p:spPr>
          <a:xfrm>
            <a:off x="8096203" y="5292545"/>
            <a:ext cx="3299791" cy="1200329"/>
          </a:xfrm>
          <a:prstGeom prst="rect">
            <a:avLst/>
          </a:prstGeom>
        </p:spPr>
        <p:txBody>
          <a:bodyPr wrap="square">
            <a:spAutoFit/>
          </a:bodyPr>
          <a:lstStyle/>
          <a:p>
            <a:r>
              <a:rPr lang="en-US" dirty="0">
                <a:latin typeface="Times New Roman" panose="02020603050405020304" pitchFamily="18" charset="0"/>
              </a:rPr>
              <a:t>“Adaptation of the host to resist pathogens may underlie some of the ancestral group-heterogeneity”</a:t>
            </a:r>
            <a:endParaRPr lang="en-US" dirty="0"/>
          </a:p>
        </p:txBody>
      </p:sp>
      <p:sp>
        <p:nvSpPr>
          <p:cNvPr id="10" name="Rectangle 9">
            <a:extLst>
              <a:ext uri="{FF2B5EF4-FFF2-40B4-BE49-F238E27FC236}">
                <a16:creationId xmlns:a16="http://schemas.microsoft.com/office/drawing/2014/main" id="{2F500B68-984F-5A48-8A4C-900144FA5B80}"/>
              </a:ext>
            </a:extLst>
          </p:cNvPr>
          <p:cNvSpPr/>
          <p:nvPr/>
        </p:nvSpPr>
        <p:spPr>
          <a:xfrm>
            <a:off x="8096203" y="3470382"/>
            <a:ext cx="3155410" cy="1477328"/>
          </a:xfrm>
          <a:prstGeom prst="rect">
            <a:avLst/>
          </a:prstGeom>
        </p:spPr>
        <p:txBody>
          <a:bodyPr wrap="square">
            <a:spAutoFit/>
          </a:bodyPr>
          <a:lstStyle/>
          <a:p>
            <a:r>
              <a:rPr lang="en-US" dirty="0">
                <a:latin typeface="Times New Roman" panose="02020603050405020304" pitchFamily="18" charset="0"/>
              </a:rPr>
              <a:t> BAFF (</a:t>
            </a:r>
            <a:r>
              <a:rPr lang="en-US" i="1" dirty="0">
                <a:latin typeface="Times New Roman" panose="02020603050405020304" pitchFamily="18" charset="0"/>
              </a:rPr>
              <a:t>TNFSF13B</a:t>
            </a:r>
            <a:r>
              <a:rPr lang="en-US" dirty="0">
                <a:latin typeface="Times New Roman" panose="02020603050405020304" pitchFamily="18" charset="0"/>
              </a:rPr>
              <a:t>) and its receptors, one of which is TACI (</a:t>
            </a:r>
            <a:r>
              <a:rPr lang="en-US" i="1" dirty="0">
                <a:latin typeface="Times New Roman" panose="02020603050405020304" pitchFamily="18" charset="0"/>
              </a:rPr>
              <a:t>TNFRSF13B</a:t>
            </a:r>
            <a:r>
              <a:rPr lang="en-US" dirty="0">
                <a:latin typeface="Times New Roman" panose="02020603050405020304" pitchFamily="18" charset="0"/>
              </a:rPr>
              <a:t>), play essential roles in B cell survival and differentiation</a:t>
            </a:r>
            <a:endParaRPr lang="en-US" dirty="0"/>
          </a:p>
        </p:txBody>
      </p:sp>
    </p:spTree>
    <p:extLst>
      <p:ext uri="{BB962C8B-B14F-4D97-AF65-F5344CB8AC3E}">
        <p14:creationId xmlns:p14="http://schemas.microsoft.com/office/powerpoint/2010/main" val="3940701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a:xfrm>
            <a:off x="838200" y="1229000"/>
            <a:ext cx="10515600" cy="1325563"/>
          </a:xfrm>
        </p:spPr>
        <p:txBody>
          <a:bodyPr>
            <a:normAutofit fontScale="90000"/>
          </a:bodyPr>
          <a:lstStyle/>
          <a:p>
            <a:r>
              <a:rPr lang="en-US" dirty="0"/>
              <a:t>GWAS #2</a:t>
            </a:r>
            <a:br>
              <a:rPr lang="en-US" dirty="0"/>
            </a:br>
            <a:r>
              <a:rPr lang="en-US" dirty="0"/>
              <a:t>follow-up approach:</a:t>
            </a:r>
            <a:br>
              <a:rPr lang="en-US" dirty="0"/>
            </a:br>
            <a:r>
              <a:rPr lang="en-US" dirty="0"/>
              <a:t>focus on shared genetics with another trait</a:t>
            </a:r>
          </a:p>
        </p:txBody>
      </p:sp>
      <p:graphicFrame>
        <p:nvGraphicFramePr>
          <p:cNvPr id="6" name="Content Placeholder 5">
            <a:extLst>
              <a:ext uri="{FF2B5EF4-FFF2-40B4-BE49-F238E27FC236}">
                <a16:creationId xmlns:a16="http://schemas.microsoft.com/office/drawing/2014/main" id="{8EB14421-6E95-BE42-BF8D-6A3FC512D43E}"/>
              </a:ext>
            </a:extLst>
          </p:cNvPr>
          <p:cNvGraphicFramePr>
            <a:graphicFrameLocks noGrp="1"/>
          </p:cNvGraphicFramePr>
          <p:nvPr>
            <p:ph idx="1"/>
            <p:extLst>
              <p:ext uri="{D42A27DB-BD31-4B8C-83A1-F6EECF244321}">
                <p14:modId xmlns:p14="http://schemas.microsoft.com/office/powerpoint/2010/main" val="34532704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0A8A6E80-737F-F344-8555-77C4C3017D6C}"/>
              </a:ext>
            </a:extLst>
          </p:cNvPr>
          <p:cNvSpPr/>
          <p:nvPr/>
        </p:nvSpPr>
        <p:spPr>
          <a:xfrm>
            <a:off x="6096000" y="213360"/>
            <a:ext cx="6096000" cy="1477328"/>
          </a:xfrm>
          <a:prstGeom prst="rect">
            <a:avLst/>
          </a:prstGeom>
        </p:spPr>
        <p:txBody>
          <a:bodyPr>
            <a:spAutoFit/>
          </a:bodyPr>
          <a:lstStyle/>
          <a:p>
            <a:r>
              <a:rPr lang="en-US" dirty="0">
                <a:latin typeface="arial" panose="020B0604020202020204" pitchFamily="34" charset="0"/>
              </a:rPr>
              <a:t>Zhou W, </a:t>
            </a:r>
            <a:r>
              <a:rPr lang="en-US" dirty="0" err="1">
                <a:latin typeface="arial" panose="020B0604020202020204" pitchFamily="34" charset="0"/>
              </a:rPr>
              <a:t>Brumpton</a:t>
            </a:r>
            <a:r>
              <a:rPr lang="en-US" dirty="0">
                <a:latin typeface="arial" panose="020B0604020202020204" pitchFamily="34" charset="0"/>
              </a:rPr>
              <a:t> B, </a:t>
            </a:r>
            <a:r>
              <a:rPr lang="en-US" dirty="0" err="1">
                <a:latin typeface="arial" panose="020B0604020202020204" pitchFamily="34" charset="0"/>
              </a:rPr>
              <a:t>Kabil</a:t>
            </a:r>
            <a:r>
              <a:rPr lang="en-US" dirty="0">
                <a:latin typeface="arial" panose="020B0604020202020204" pitchFamily="34" charset="0"/>
              </a:rPr>
              <a:t> O, et al. GWAS of thyroid stimulating hormone highlights pleiotropic effects and inverse association with thyroid cancer. </a:t>
            </a:r>
            <a:r>
              <a:rPr lang="en-US" i="1" dirty="0">
                <a:latin typeface="arial" panose="020B0604020202020204" pitchFamily="34" charset="0"/>
              </a:rPr>
              <a:t>Nat </a:t>
            </a:r>
            <a:r>
              <a:rPr lang="en-US" i="1" dirty="0" err="1">
                <a:latin typeface="arial" panose="020B0604020202020204" pitchFamily="34" charset="0"/>
              </a:rPr>
              <a:t>Commun</a:t>
            </a:r>
            <a:r>
              <a:rPr lang="en-US" dirty="0">
                <a:latin typeface="arial" panose="020B0604020202020204" pitchFamily="34" charset="0"/>
              </a:rPr>
              <a:t>. 2020;11(1):3981. Published 2020 Aug 7. doi:10.1038/s41467-020-17718-z</a:t>
            </a:r>
            <a:endParaRPr lang="en-US" dirty="0"/>
          </a:p>
        </p:txBody>
      </p:sp>
      <p:sp>
        <p:nvSpPr>
          <p:cNvPr id="5" name="Rectangle 4">
            <a:extLst>
              <a:ext uri="{FF2B5EF4-FFF2-40B4-BE49-F238E27FC236}">
                <a16:creationId xmlns:a16="http://schemas.microsoft.com/office/drawing/2014/main" id="{75DE4B8B-4EED-E74B-BC2B-61B8213D24CA}"/>
              </a:ext>
            </a:extLst>
          </p:cNvPr>
          <p:cNvSpPr/>
          <p:nvPr/>
        </p:nvSpPr>
        <p:spPr>
          <a:xfrm>
            <a:off x="6096000" y="1690688"/>
            <a:ext cx="5699252" cy="369332"/>
          </a:xfrm>
          <a:prstGeom prst="rect">
            <a:avLst/>
          </a:prstGeom>
        </p:spPr>
        <p:txBody>
          <a:bodyPr wrap="none">
            <a:spAutoFit/>
          </a:bodyPr>
          <a:lstStyle/>
          <a:p>
            <a:r>
              <a:rPr lang="en-US" dirty="0"/>
              <a:t>https://</a:t>
            </a:r>
            <a:r>
              <a:rPr lang="en-US" dirty="0" err="1"/>
              <a:t>www.ncbi.nlm.nih.gov</a:t>
            </a:r>
            <a:r>
              <a:rPr lang="en-US" dirty="0"/>
              <a:t>/</a:t>
            </a:r>
            <a:r>
              <a:rPr lang="en-US" dirty="0" err="1"/>
              <a:t>pmc</a:t>
            </a:r>
            <a:r>
              <a:rPr lang="en-US" dirty="0"/>
              <a:t>/articles/PMC7414135/</a:t>
            </a:r>
          </a:p>
        </p:txBody>
      </p:sp>
      <p:cxnSp>
        <p:nvCxnSpPr>
          <p:cNvPr id="7" name="Straight Connector 6">
            <a:extLst>
              <a:ext uri="{FF2B5EF4-FFF2-40B4-BE49-F238E27FC236}">
                <a16:creationId xmlns:a16="http://schemas.microsoft.com/office/drawing/2014/main" id="{F7F283C2-A25A-0B4F-A5B4-2DB8FB7994FF}"/>
              </a:ext>
            </a:extLst>
          </p:cNvPr>
          <p:cNvCxnSpPr>
            <a:cxnSpLocks/>
          </p:cNvCxnSpPr>
          <p:nvPr/>
        </p:nvCxnSpPr>
        <p:spPr>
          <a:xfrm>
            <a:off x="1364974" y="4483416"/>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35EB1D-7C0A-DA49-B08A-B2C5FFCAE806}"/>
              </a:ext>
            </a:extLst>
          </p:cNvPr>
          <p:cNvSpPr txBox="1"/>
          <p:nvPr/>
        </p:nvSpPr>
        <p:spPr>
          <a:xfrm>
            <a:off x="228601" y="4943061"/>
            <a:ext cx="2037522" cy="923330"/>
          </a:xfrm>
          <a:prstGeom prst="rect">
            <a:avLst/>
          </a:prstGeom>
          <a:noFill/>
          <a:ln w="12700">
            <a:solidFill>
              <a:schemeClr val="tx1"/>
            </a:solidFill>
          </a:ln>
        </p:spPr>
        <p:txBody>
          <a:bodyPr wrap="square" rtlCol="0">
            <a:spAutoFit/>
          </a:bodyPr>
          <a:lstStyle/>
          <a:p>
            <a:r>
              <a:rPr lang="en-US" dirty="0"/>
              <a:t>What loci are associated with TSH?</a:t>
            </a:r>
          </a:p>
        </p:txBody>
      </p:sp>
      <p:sp>
        <p:nvSpPr>
          <p:cNvPr id="9" name="TextBox 8">
            <a:extLst>
              <a:ext uri="{FF2B5EF4-FFF2-40B4-BE49-F238E27FC236}">
                <a16:creationId xmlns:a16="http://schemas.microsoft.com/office/drawing/2014/main" id="{FF9C94A2-858C-AF49-A674-C40F9C8E8F7A}"/>
              </a:ext>
            </a:extLst>
          </p:cNvPr>
          <p:cNvSpPr txBox="1"/>
          <p:nvPr/>
        </p:nvSpPr>
        <p:spPr>
          <a:xfrm>
            <a:off x="2361789" y="4929809"/>
            <a:ext cx="2037522" cy="1200329"/>
          </a:xfrm>
          <a:prstGeom prst="rect">
            <a:avLst/>
          </a:prstGeom>
          <a:noFill/>
          <a:ln w="12700">
            <a:solidFill>
              <a:schemeClr val="tx1"/>
            </a:solidFill>
          </a:ln>
        </p:spPr>
        <p:txBody>
          <a:bodyPr wrap="square" rtlCol="0">
            <a:spAutoFit/>
          </a:bodyPr>
          <a:lstStyle/>
          <a:p>
            <a:r>
              <a:rPr lang="en-US" dirty="0"/>
              <a:t>Can variants be prioritized? Validated functionally?</a:t>
            </a:r>
          </a:p>
        </p:txBody>
      </p:sp>
      <p:cxnSp>
        <p:nvCxnSpPr>
          <p:cNvPr id="10" name="Straight Connector 9">
            <a:extLst>
              <a:ext uri="{FF2B5EF4-FFF2-40B4-BE49-F238E27FC236}">
                <a16:creationId xmlns:a16="http://schemas.microsoft.com/office/drawing/2014/main" id="{51EC64EC-9D6A-0A47-AD99-BE72CD1823E0}"/>
              </a:ext>
            </a:extLst>
          </p:cNvPr>
          <p:cNvCxnSpPr>
            <a:cxnSpLocks/>
          </p:cNvCxnSpPr>
          <p:nvPr/>
        </p:nvCxnSpPr>
        <p:spPr>
          <a:xfrm>
            <a:off x="3380550" y="4483415"/>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D92AF82-1B3D-F545-94A1-C5F52695C161}"/>
              </a:ext>
            </a:extLst>
          </p:cNvPr>
          <p:cNvSpPr txBox="1"/>
          <p:nvPr/>
        </p:nvSpPr>
        <p:spPr>
          <a:xfrm>
            <a:off x="4494977" y="4943061"/>
            <a:ext cx="2037522" cy="1200329"/>
          </a:xfrm>
          <a:prstGeom prst="rect">
            <a:avLst/>
          </a:prstGeom>
          <a:noFill/>
          <a:ln w="12700">
            <a:solidFill>
              <a:schemeClr val="tx1"/>
            </a:solidFill>
          </a:ln>
        </p:spPr>
        <p:txBody>
          <a:bodyPr wrap="square" rtlCol="0">
            <a:spAutoFit/>
          </a:bodyPr>
          <a:lstStyle/>
          <a:p>
            <a:r>
              <a:rPr lang="en-US" dirty="0"/>
              <a:t>Are particular genes, gene sets, or pathways implicated?</a:t>
            </a:r>
          </a:p>
        </p:txBody>
      </p:sp>
      <p:cxnSp>
        <p:nvCxnSpPr>
          <p:cNvPr id="12" name="Straight Connector 11">
            <a:extLst>
              <a:ext uri="{FF2B5EF4-FFF2-40B4-BE49-F238E27FC236}">
                <a16:creationId xmlns:a16="http://schemas.microsoft.com/office/drawing/2014/main" id="{E1600F6C-8BBC-164A-A478-116FC05CF245}"/>
              </a:ext>
            </a:extLst>
          </p:cNvPr>
          <p:cNvCxnSpPr>
            <a:cxnSpLocks/>
          </p:cNvCxnSpPr>
          <p:nvPr/>
        </p:nvCxnSpPr>
        <p:spPr>
          <a:xfrm>
            <a:off x="5513738" y="4496667"/>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F3AC1B-9FBC-D743-ABDF-9F81BCB49386}"/>
              </a:ext>
            </a:extLst>
          </p:cNvPr>
          <p:cNvSpPr txBox="1"/>
          <p:nvPr/>
        </p:nvSpPr>
        <p:spPr>
          <a:xfrm>
            <a:off x="6626300" y="4955275"/>
            <a:ext cx="2037522" cy="923330"/>
          </a:xfrm>
          <a:prstGeom prst="rect">
            <a:avLst/>
          </a:prstGeom>
          <a:noFill/>
          <a:ln w="12700">
            <a:solidFill>
              <a:schemeClr val="tx1"/>
            </a:solidFill>
          </a:ln>
        </p:spPr>
        <p:txBody>
          <a:bodyPr wrap="square" rtlCol="0">
            <a:spAutoFit/>
          </a:bodyPr>
          <a:lstStyle/>
          <a:p>
            <a:r>
              <a:rPr lang="en-US" dirty="0"/>
              <a:t>Are TSH loci associated with other phenotypes?</a:t>
            </a:r>
          </a:p>
        </p:txBody>
      </p:sp>
      <p:cxnSp>
        <p:nvCxnSpPr>
          <p:cNvPr id="14" name="Straight Connector 13">
            <a:extLst>
              <a:ext uri="{FF2B5EF4-FFF2-40B4-BE49-F238E27FC236}">
                <a16:creationId xmlns:a16="http://schemas.microsoft.com/office/drawing/2014/main" id="{0D380448-FCE6-BC46-8C31-6ADF5A84975C}"/>
              </a:ext>
            </a:extLst>
          </p:cNvPr>
          <p:cNvCxnSpPr>
            <a:cxnSpLocks/>
          </p:cNvCxnSpPr>
          <p:nvPr/>
        </p:nvCxnSpPr>
        <p:spPr>
          <a:xfrm>
            <a:off x="7024074" y="4496667"/>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316BB1E-C457-5D40-8140-126EA76A39F4}"/>
              </a:ext>
            </a:extLst>
          </p:cNvPr>
          <p:cNvSpPr txBox="1"/>
          <p:nvPr/>
        </p:nvSpPr>
        <p:spPr>
          <a:xfrm>
            <a:off x="8806897" y="4929808"/>
            <a:ext cx="2037522" cy="923330"/>
          </a:xfrm>
          <a:prstGeom prst="rect">
            <a:avLst/>
          </a:prstGeom>
          <a:noFill/>
          <a:ln w="12700">
            <a:solidFill>
              <a:schemeClr val="tx1"/>
            </a:solidFill>
          </a:ln>
        </p:spPr>
        <p:txBody>
          <a:bodyPr wrap="square" rtlCol="0">
            <a:spAutoFit/>
          </a:bodyPr>
          <a:lstStyle/>
          <a:p>
            <a:r>
              <a:rPr lang="en-US" dirty="0"/>
              <a:t>Can TSH risk also predict risk of other phenotypes?</a:t>
            </a:r>
          </a:p>
        </p:txBody>
      </p:sp>
      <p:cxnSp>
        <p:nvCxnSpPr>
          <p:cNvPr id="16" name="Straight Connector 15">
            <a:extLst>
              <a:ext uri="{FF2B5EF4-FFF2-40B4-BE49-F238E27FC236}">
                <a16:creationId xmlns:a16="http://schemas.microsoft.com/office/drawing/2014/main" id="{B3FD752C-F5E7-C644-80A0-B30CA8B21843}"/>
              </a:ext>
            </a:extLst>
          </p:cNvPr>
          <p:cNvCxnSpPr>
            <a:cxnSpLocks/>
          </p:cNvCxnSpPr>
          <p:nvPr/>
        </p:nvCxnSpPr>
        <p:spPr>
          <a:xfrm>
            <a:off x="8965507" y="445899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2BD82EC-1A92-2E43-A18A-18D33C9B55E9}"/>
              </a:ext>
            </a:extLst>
          </p:cNvPr>
          <p:cNvCxnSpPr>
            <a:cxnSpLocks/>
          </p:cNvCxnSpPr>
          <p:nvPr/>
        </p:nvCxnSpPr>
        <p:spPr>
          <a:xfrm>
            <a:off x="11225002" y="4161183"/>
            <a:ext cx="0" cy="17174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B5804-4659-0C4A-877C-9358D901B6D4}"/>
              </a:ext>
            </a:extLst>
          </p:cNvPr>
          <p:cNvSpPr txBox="1"/>
          <p:nvPr/>
        </p:nvSpPr>
        <p:spPr>
          <a:xfrm>
            <a:off x="9189766" y="5917723"/>
            <a:ext cx="2883171" cy="923330"/>
          </a:xfrm>
          <a:prstGeom prst="rect">
            <a:avLst/>
          </a:prstGeom>
          <a:noFill/>
          <a:ln w="12700">
            <a:solidFill>
              <a:schemeClr val="tx1"/>
            </a:solidFill>
          </a:ln>
        </p:spPr>
        <p:txBody>
          <a:bodyPr wrap="square" rtlCol="0">
            <a:spAutoFit/>
          </a:bodyPr>
          <a:lstStyle/>
          <a:p>
            <a:r>
              <a:rPr lang="en-US" dirty="0"/>
              <a:t>Is there a causal relationship between TSH and thyroid cancer?</a:t>
            </a:r>
          </a:p>
        </p:txBody>
      </p:sp>
    </p:spTree>
    <p:extLst>
      <p:ext uri="{BB962C8B-B14F-4D97-AF65-F5344CB8AC3E}">
        <p14:creationId xmlns:p14="http://schemas.microsoft.com/office/powerpoint/2010/main" val="79249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a:t>GWAS of TSH</a:t>
            </a:r>
          </a:p>
        </p:txBody>
      </p:sp>
      <p:sp>
        <p:nvSpPr>
          <p:cNvPr id="3" name="Content Placeholder 2">
            <a:extLst>
              <a:ext uri="{FF2B5EF4-FFF2-40B4-BE49-F238E27FC236}">
                <a16:creationId xmlns:a16="http://schemas.microsoft.com/office/drawing/2014/main" id="{EDECD3E2-1BAC-3B4F-9205-28AE7944B1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83F620A-6954-874F-BF10-B262D61DD891}"/>
              </a:ext>
            </a:extLst>
          </p:cNvPr>
          <p:cNvPicPr>
            <a:picLocks noChangeAspect="1"/>
          </p:cNvPicPr>
          <p:nvPr/>
        </p:nvPicPr>
        <p:blipFill>
          <a:blip r:embed="rId2"/>
          <a:stretch>
            <a:fillRect/>
          </a:stretch>
        </p:blipFill>
        <p:spPr>
          <a:xfrm>
            <a:off x="146050" y="2010362"/>
            <a:ext cx="7534197" cy="3981864"/>
          </a:xfrm>
          <a:prstGeom prst="rect">
            <a:avLst/>
          </a:prstGeom>
        </p:spPr>
      </p:pic>
      <p:pic>
        <p:nvPicPr>
          <p:cNvPr id="5" name="Picture 4">
            <a:extLst>
              <a:ext uri="{FF2B5EF4-FFF2-40B4-BE49-F238E27FC236}">
                <a16:creationId xmlns:a16="http://schemas.microsoft.com/office/drawing/2014/main" id="{DF53A70B-30F7-EC40-90B3-76C53A6761E2}"/>
              </a:ext>
            </a:extLst>
          </p:cNvPr>
          <p:cNvPicPr>
            <a:picLocks noChangeAspect="1"/>
          </p:cNvPicPr>
          <p:nvPr/>
        </p:nvPicPr>
        <p:blipFill>
          <a:blip r:embed="rId3"/>
          <a:stretch>
            <a:fillRect/>
          </a:stretch>
        </p:blipFill>
        <p:spPr>
          <a:xfrm>
            <a:off x="7933911" y="2293144"/>
            <a:ext cx="3771900" cy="3416300"/>
          </a:xfrm>
          <a:prstGeom prst="rect">
            <a:avLst/>
          </a:prstGeom>
        </p:spPr>
      </p:pic>
      <p:pic>
        <p:nvPicPr>
          <p:cNvPr id="6" name="Picture 5">
            <a:extLst>
              <a:ext uri="{FF2B5EF4-FFF2-40B4-BE49-F238E27FC236}">
                <a16:creationId xmlns:a16="http://schemas.microsoft.com/office/drawing/2014/main" id="{65B26C5A-3C5D-8342-9A18-131BAE2B1F11}"/>
              </a:ext>
            </a:extLst>
          </p:cNvPr>
          <p:cNvPicPr>
            <a:picLocks noChangeAspect="1"/>
          </p:cNvPicPr>
          <p:nvPr/>
        </p:nvPicPr>
        <p:blipFill>
          <a:blip r:embed="rId4"/>
          <a:stretch>
            <a:fillRect/>
          </a:stretch>
        </p:blipFill>
        <p:spPr>
          <a:xfrm>
            <a:off x="1675080" y="6131323"/>
            <a:ext cx="8115300" cy="558800"/>
          </a:xfrm>
          <a:prstGeom prst="rect">
            <a:avLst/>
          </a:prstGeom>
        </p:spPr>
      </p:pic>
    </p:spTree>
    <p:extLst>
      <p:ext uri="{BB962C8B-B14F-4D97-AF65-F5344CB8AC3E}">
        <p14:creationId xmlns:p14="http://schemas.microsoft.com/office/powerpoint/2010/main" val="107049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a:t>Gene-based burden test</a:t>
            </a:r>
          </a:p>
        </p:txBody>
      </p:sp>
      <p:pic>
        <p:nvPicPr>
          <p:cNvPr id="4" name="Content Placeholder 3">
            <a:extLst>
              <a:ext uri="{FF2B5EF4-FFF2-40B4-BE49-F238E27FC236}">
                <a16:creationId xmlns:a16="http://schemas.microsoft.com/office/drawing/2014/main" id="{80847237-4531-0F44-A4A3-9FBE3C74DC89}"/>
              </a:ext>
            </a:extLst>
          </p:cNvPr>
          <p:cNvPicPr>
            <a:picLocks noGrp="1" noChangeAspect="1"/>
          </p:cNvPicPr>
          <p:nvPr>
            <p:ph idx="1"/>
          </p:nvPr>
        </p:nvPicPr>
        <p:blipFill>
          <a:blip r:embed="rId2"/>
          <a:stretch>
            <a:fillRect/>
          </a:stretch>
        </p:blipFill>
        <p:spPr>
          <a:xfrm>
            <a:off x="2787545" y="1825625"/>
            <a:ext cx="6616910" cy="4351338"/>
          </a:xfrm>
          <a:prstGeom prst="rect">
            <a:avLst/>
          </a:prstGeom>
        </p:spPr>
      </p:pic>
    </p:spTree>
    <p:extLst>
      <p:ext uri="{BB962C8B-B14F-4D97-AF65-F5344CB8AC3E}">
        <p14:creationId xmlns:p14="http://schemas.microsoft.com/office/powerpoint/2010/main" val="873023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a:t>Fine-mapping an interesting locus</a:t>
            </a:r>
            <a:br>
              <a:rPr lang="en-US" dirty="0"/>
            </a:br>
            <a:r>
              <a:rPr lang="en-US" dirty="0"/>
              <a:t>(functional follow-up not shown here)</a:t>
            </a:r>
          </a:p>
        </p:txBody>
      </p:sp>
      <p:pic>
        <p:nvPicPr>
          <p:cNvPr id="4" name="Content Placeholder 3">
            <a:extLst>
              <a:ext uri="{FF2B5EF4-FFF2-40B4-BE49-F238E27FC236}">
                <a16:creationId xmlns:a16="http://schemas.microsoft.com/office/drawing/2014/main" id="{9284415B-E9FB-324E-BAD4-98F2BF3E1A3B}"/>
              </a:ext>
            </a:extLst>
          </p:cNvPr>
          <p:cNvPicPr>
            <a:picLocks noGrp="1" noChangeAspect="1"/>
          </p:cNvPicPr>
          <p:nvPr>
            <p:ph idx="1"/>
          </p:nvPr>
        </p:nvPicPr>
        <p:blipFill>
          <a:blip r:embed="rId2"/>
          <a:stretch>
            <a:fillRect/>
          </a:stretch>
        </p:blipFill>
        <p:spPr>
          <a:xfrm>
            <a:off x="5340052" y="2042795"/>
            <a:ext cx="6013748" cy="4351338"/>
          </a:xfrm>
          <a:prstGeom prst="rect">
            <a:avLst/>
          </a:prstGeom>
        </p:spPr>
      </p:pic>
      <p:sp>
        <p:nvSpPr>
          <p:cNvPr id="5" name="TextBox 4">
            <a:extLst>
              <a:ext uri="{FF2B5EF4-FFF2-40B4-BE49-F238E27FC236}">
                <a16:creationId xmlns:a16="http://schemas.microsoft.com/office/drawing/2014/main" id="{050A1490-CCD5-A4CD-4505-77C9D3F2A809}"/>
              </a:ext>
            </a:extLst>
          </p:cNvPr>
          <p:cNvSpPr txBox="1"/>
          <p:nvPr/>
        </p:nvSpPr>
        <p:spPr>
          <a:xfrm>
            <a:off x="705803" y="1951672"/>
            <a:ext cx="4220527" cy="2862322"/>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To identify potentially causal variants at TSH loci, we conducted fine-mapping using SuSiE</a:t>
            </a:r>
            <a:r>
              <a:rPr lang="en-US" b="0" i="0" u="sng" strike="noStrike" baseline="30000" dirty="0">
                <a:effectLst/>
                <a:latin typeface="Times New Roman" panose="02020603050405020304" pitchFamily="18" charset="0"/>
                <a:cs typeface="Times New Roman" panose="02020603050405020304" pitchFamily="18" charset="0"/>
                <a:hlinkClick r:id="rId3" tooltip="Wang, G., Sarkar, A., Carbonetto, P. &amp; Stephens, M. A simple new approach to variable selection in regression, with application to genetic fine mapping. J. R. Stat. Soc. B. &#10;                  https://doi.org/10.1111/rssb.12388&#10;                  &#10;                 (2020).">
                  <a:extLst>
                    <a:ext uri="{A12FA001-AC4F-418D-AE19-62706E023703}">
                      <ahyp:hlinkClr xmlns:ahyp="http://schemas.microsoft.com/office/drawing/2018/hyperlinkcolor" val="tx"/>
                    </a:ext>
                  </a:extLst>
                </a:hlinkClick>
              </a:rPr>
              <a:t>40</a:t>
            </a:r>
            <a:r>
              <a:rPr lang="en-US" b="0" i="0" u="none" strike="noStrike" dirty="0">
                <a:effectLst/>
                <a:latin typeface="Times New Roman" panose="02020603050405020304" pitchFamily="18" charset="0"/>
                <a:cs typeface="Times New Roman" panose="02020603050405020304" pitchFamily="18" charset="0"/>
              </a:rPr>
              <a:t>, which estimates the number of causal variants and obtains credible sets of variants with 95% cumulative posterior probability through Iterative Bayesian Stepwise Selection…</a:t>
            </a:r>
          </a:p>
          <a:p>
            <a:endParaRPr lang="en-US" dirty="0">
              <a:latin typeface="Times New Roman" panose="02020603050405020304" pitchFamily="18" charset="0"/>
              <a:cs typeface="Times New Roman" panose="02020603050405020304" pitchFamily="18" charset="0"/>
            </a:endParaRPr>
          </a:p>
          <a:p>
            <a:r>
              <a:rPr lang="en-US" b="0" i="0" u="none" strike="noStrike" dirty="0">
                <a:effectLst/>
                <a:latin typeface="Times New Roman" panose="02020603050405020304" pitchFamily="18" charset="0"/>
                <a:cs typeface="Times New Roman" panose="02020603050405020304" pitchFamily="18" charset="0"/>
              </a:rPr>
              <a:t>…identified two association signals in the locus of the thyroglobulin gene (</a:t>
            </a:r>
            <a:r>
              <a:rPr lang="en-US" b="0" i="1" u="none" strike="noStrike" dirty="0">
                <a:effectLst/>
                <a:latin typeface="Times New Roman" panose="02020603050405020304" pitchFamily="18" charset="0"/>
                <a:cs typeface="Times New Roman" panose="02020603050405020304" pitchFamily="18" charset="0"/>
              </a:rPr>
              <a:t>TG)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7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a:t>Prioritization/gene set analyses</a:t>
            </a:r>
          </a:p>
        </p:txBody>
      </p:sp>
      <p:sp>
        <p:nvSpPr>
          <p:cNvPr id="3" name="Content Placeholder 2">
            <a:extLst>
              <a:ext uri="{FF2B5EF4-FFF2-40B4-BE49-F238E27FC236}">
                <a16:creationId xmlns:a16="http://schemas.microsoft.com/office/drawing/2014/main" id="{EDECD3E2-1BAC-3B4F-9205-28AE7944B1AF}"/>
              </a:ext>
            </a:extLst>
          </p:cNvPr>
          <p:cNvSpPr>
            <a:spLocks noGrp="1"/>
          </p:cNvSpPr>
          <p:nvPr>
            <p:ph idx="1"/>
          </p:nvPr>
        </p:nvSpPr>
        <p:spPr/>
        <p:txBody>
          <a:bodyPr>
            <a:normAutofit fontScale="92500" lnSpcReduction="20000"/>
          </a:bodyPr>
          <a:lstStyle/>
          <a:p>
            <a:pPr marL="0" indent="0">
              <a:buNone/>
            </a:pPr>
            <a:r>
              <a:rPr lang="en-US" dirty="0"/>
              <a:t>Input: 161 GWAS loci with p &lt; 1E-5 (as LD blocks)</a:t>
            </a:r>
          </a:p>
          <a:p>
            <a:pPr marL="0" indent="0">
              <a:buNone/>
            </a:pPr>
            <a:r>
              <a:rPr lang="en-US" dirty="0"/>
              <a:t>Tissue associations:</a:t>
            </a:r>
          </a:p>
          <a:p>
            <a:r>
              <a:rPr lang="en-US" dirty="0"/>
              <a:t>None significant (Bonferroni or FDR)</a:t>
            </a:r>
          </a:p>
          <a:p>
            <a:r>
              <a:rPr lang="en-US" dirty="0"/>
              <a:t>Most significant: membranes, thyroid gland (as expected)</a:t>
            </a:r>
          </a:p>
          <a:p>
            <a:pPr marL="0" indent="0">
              <a:buNone/>
            </a:pPr>
            <a:r>
              <a:rPr lang="en-US" dirty="0"/>
              <a:t>Gene prioritization:</a:t>
            </a:r>
          </a:p>
          <a:p>
            <a:r>
              <a:rPr lang="en-US" dirty="0"/>
              <a:t>“Based on functional similarity to other genes among TSH loci, 70 genes at the TSH-associated loci were prioritized by DEPICT with FDR ≤ 0.01” (including several novel associations)</a:t>
            </a:r>
          </a:p>
          <a:p>
            <a:pPr marL="0" indent="0">
              <a:buNone/>
            </a:pPr>
            <a:r>
              <a:rPr lang="en-US" dirty="0"/>
              <a:t>Gene set analysis</a:t>
            </a:r>
          </a:p>
          <a:p>
            <a:r>
              <a:rPr lang="en-US" dirty="0"/>
              <a:t>“CTSD PPI subnetwork”</a:t>
            </a:r>
          </a:p>
          <a:p>
            <a:r>
              <a:rPr lang="en-US" dirty="0"/>
              <a:t>“regulation of phosphorylation”</a:t>
            </a:r>
          </a:p>
          <a:p>
            <a:endParaRPr lang="en-US" dirty="0"/>
          </a:p>
        </p:txBody>
      </p:sp>
    </p:spTree>
    <p:extLst>
      <p:ext uri="{BB962C8B-B14F-4D97-AF65-F5344CB8AC3E}">
        <p14:creationId xmlns:p14="http://schemas.microsoft.com/office/powerpoint/2010/main" val="385747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err="1"/>
              <a:t>PheWAS</a:t>
            </a:r>
            <a:endParaRPr lang="en-US" dirty="0"/>
          </a:p>
        </p:txBody>
      </p:sp>
      <p:sp>
        <p:nvSpPr>
          <p:cNvPr id="3" name="Content Placeholder 2">
            <a:extLst>
              <a:ext uri="{FF2B5EF4-FFF2-40B4-BE49-F238E27FC236}">
                <a16:creationId xmlns:a16="http://schemas.microsoft.com/office/drawing/2014/main" id="{EDECD3E2-1BAC-3B4F-9205-28AE7944B1AF}"/>
              </a:ext>
            </a:extLst>
          </p:cNvPr>
          <p:cNvSpPr>
            <a:spLocks noGrp="1"/>
          </p:cNvSpPr>
          <p:nvPr>
            <p:ph idx="1"/>
          </p:nvPr>
        </p:nvSpPr>
        <p:spPr/>
        <p:txBody>
          <a:bodyPr/>
          <a:lstStyle/>
          <a:p>
            <a:r>
              <a:rPr lang="en-US" dirty="0"/>
              <a:t>95 top non-HLA variants </a:t>
            </a:r>
          </a:p>
          <a:p>
            <a:r>
              <a:rPr lang="en-US" dirty="0"/>
              <a:t>Test for association with 1283 diseases (</a:t>
            </a:r>
            <a:r>
              <a:rPr lang="en-US" dirty="0" err="1"/>
              <a:t>phecodes</a:t>
            </a:r>
            <a:r>
              <a:rPr lang="en-US" dirty="0"/>
              <a:t>) and 274 continuous traits in UKBB</a:t>
            </a:r>
          </a:p>
          <a:p>
            <a:endParaRPr lang="en-US" dirty="0"/>
          </a:p>
        </p:txBody>
      </p:sp>
    </p:spTree>
    <p:extLst>
      <p:ext uri="{BB962C8B-B14F-4D97-AF65-F5344CB8AC3E}">
        <p14:creationId xmlns:p14="http://schemas.microsoft.com/office/powerpoint/2010/main" val="3646375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err="1"/>
              <a:t>PheWAS</a:t>
            </a:r>
            <a:endParaRPr lang="en-US" dirty="0"/>
          </a:p>
        </p:txBody>
      </p:sp>
      <p:pic>
        <p:nvPicPr>
          <p:cNvPr id="4" name="Content Placeholder 3">
            <a:extLst>
              <a:ext uri="{FF2B5EF4-FFF2-40B4-BE49-F238E27FC236}">
                <a16:creationId xmlns:a16="http://schemas.microsoft.com/office/drawing/2014/main" id="{962F1EB0-4278-D14A-9587-D6C574932E05}"/>
              </a:ext>
            </a:extLst>
          </p:cNvPr>
          <p:cNvPicPr>
            <a:picLocks noGrp="1" noChangeAspect="1"/>
          </p:cNvPicPr>
          <p:nvPr>
            <p:ph idx="1"/>
          </p:nvPr>
        </p:nvPicPr>
        <p:blipFill>
          <a:blip r:embed="rId2"/>
          <a:stretch>
            <a:fillRect/>
          </a:stretch>
        </p:blipFill>
        <p:spPr>
          <a:xfrm>
            <a:off x="2532870" y="1825625"/>
            <a:ext cx="7126260" cy="4351338"/>
          </a:xfrm>
          <a:prstGeom prst="rect">
            <a:avLst/>
          </a:prstGeom>
        </p:spPr>
      </p:pic>
      <p:sp>
        <p:nvSpPr>
          <p:cNvPr id="5" name="Rectangle 4">
            <a:extLst>
              <a:ext uri="{FF2B5EF4-FFF2-40B4-BE49-F238E27FC236}">
                <a16:creationId xmlns:a16="http://schemas.microsoft.com/office/drawing/2014/main" id="{9A55C22D-1E3F-5646-BA78-50424DD40B90}"/>
              </a:ext>
            </a:extLst>
          </p:cNvPr>
          <p:cNvSpPr/>
          <p:nvPr/>
        </p:nvSpPr>
        <p:spPr>
          <a:xfrm>
            <a:off x="106017" y="2133743"/>
            <a:ext cx="2266122" cy="3693319"/>
          </a:xfrm>
          <a:prstGeom prst="rect">
            <a:avLst/>
          </a:prstGeom>
        </p:spPr>
        <p:txBody>
          <a:bodyPr wrap="square">
            <a:spAutoFit/>
          </a:bodyPr>
          <a:lstStyle/>
          <a:p>
            <a:r>
              <a:rPr lang="en-US" dirty="0">
                <a:latin typeface="Times New Roman" panose="02020603050405020304" pitchFamily="18" charset="0"/>
              </a:rPr>
              <a:t>We identified significant (</a:t>
            </a:r>
            <a:r>
              <a:rPr lang="en-US" i="1" dirty="0">
                <a:latin typeface="Times New Roman" panose="02020603050405020304" pitchFamily="18" charset="0"/>
              </a:rPr>
              <a:t>P</a:t>
            </a:r>
            <a:r>
              <a:rPr lang="en-US" dirty="0">
                <a:latin typeface="Times New Roman" panose="02020603050405020304" pitchFamily="18" charset="0"/>
              </a:rPr>
              <a:t>-value &lt; 5 × 10</a:t>
            </a:r>
            <a:r>
              <a:rPr lang="en-US" baseline="30000" dirty="0">
                <a:latin typeface="Times New Roman" panose="02020603050405020304" pitchFamily="18" charset="0"/>
              </a:rPr>
              <a:t>−8</a:t>
            </a:r>
            <a:r>
              <a:rPr lang="en-US" dirty="0">
                <a:latin typeface="Times New Roman" panose="02020603050405020304" pitchFamily="18" charset="0"/>
              </a:rPr>
              <a:t>) pleiotropic association for 18 out of 95 non-HLA variants across 31 disease phenotypes including thyroid disorders, diabetes, cardiovascular disease, digestive system disorders, asthma, and cataracts</a:t>
            </a:r>
            <a:endParaRPr lang="en-US" dirty="0"/>
          </a:p>
        </p:txBody>
      </p:sp>
    </p:spTree>
    <p:extLst>
      <p:ext uri="{BB962C8B-B14F-4D97-AF65-F5344CB8AC3E}">
        <p14:creationId xmlns:p14="http://schemas.microsoft.com/office/powerpoint/2010/main" val="4016792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err="1"/>
              <a:t>PheWAS</a:t>
            </a:r>
            <a:endParaRPr lang="en-US" dirty="0"/>
          </a:p>
        </p:txBody>
      </p:sp>
      <p:pic>
        <p:nvPicPr>
          <p:cNvPr id="4" name="Content Placeholder 3">
            <a:extLst>
              <a:ext uri="{FF2B5EF4-FFF2-40B4-BE49-F238E27FC236}">
                <a16:creationId xmlns:a16="http://schemas.microsoft.com/office/drawing/2014/main" id="{E49DA5D7-069C-5041-85E7-A6EE3A360785}"/>
              </a:ext>
            </a:extLst>
          </p:cNvPr>
          <p:cNvPicPr>
            <a:picLocks noGrp="1" noChangeAspect="1"/>
          </p:cNvPicPr>
          <p:nvPr>
            <p:ph idx="1"/>
          </p:nvPr>
        </p:nvPicPr>
        <p:blipFill>
          <a:blip r:embed="rId2"/>
          <a:stretch>
            <a:fillRect/>
          </a:stretch>
        </p:blipFill>
        <p:spPr>
          <a:xfrm>
            <a:off x="2486376" y="1865382"/>
            <a:ext cx="9180568" cy="4351338"/>
          </a:xfrm>
          <a:prstGeom prst="rect">
            <a:avLst/>
          </a:prstGeom>
        </p:spPr>
      </p:pic>
      <p:sp>
        <p:nvSpPr>
          <p:cNvPr id="5" name="Rectangle 4">
            <a:extLst>
              <a:ext uri="{FF2B5EF4-FFF2-40B4-BE49-F238E27FC236}">
                <a16:creationId xmlns:a16="http://schemas.microsoft.com/office/drawing/2014/main" id="{567C61EF-5BAD-354A-967F-F88E5FFCACBD}"/>
              </a:ext>
            </a:extLst>
          </p:cNvPr>
          <p:cNvSpPr/>
          <p:nvPr/>
        </p:nvSpPr>
        <p:spPr>
          <a:xfrm>
            <a:off x="153994" y="2055892"/>
            <a:ext cx="2332381" cy="3970318"/>
          </a:xfrm>
          <a:prstGeom prst="rect">
            <a:avLst/>
          </a:prstGeom>
        </p:spPr>
        <p:txBody>
          <a:bodyPr wrap="square">
            <a:spAutoFit/>
          </a:bodyPr>
          <a:lstStyle/>
          <a:p>
            <a:r>
              <a:rPr lang="en-US" dirty="0">
                <a:latin typeface="Times New Roman" panose="02020603050405020304" pitchFamily="18" charset="0"/>
              </a:rPr>
              <a:t>34 non-HLA variants were significantly associated (</a:t>
            </a:r>
            <a:r>
              <a:rPr lang="en-US" i="1" dirty="0">
                <a:latin typeface="Times New Roman" panose="02020603050405020304" pitchFamily="18" charset="0"/>
              </a:rPr>
              <a:t>P</a:t>
            </a:r>
            <a:r>
              <a:rPr lang="en-US" dirty="0">
                <a:latin typeface="Times New Roman" panose="02020603050405020304" pitchFamily="18" charset="0"/>
              </a:rPr>
              <a:t>-value &lt; 5 × 10</a:t>
            </a:r>
            <a:r>
              <a:rPr lang="en-US" baseline="30000" dirty="0">
                <a:latin typeface="Times New Roman" panose="02020603050405020304" pitchFamily="18" charset="0"/>
              </a:rPr>
              <a:t>−8</a:t>
            </a:r>
            <a:r>
              <a:rPr lang="en-US" dirty="0">
                <a:latin typeface="Times New Roman" panose="02020603050405020304" pitchFamily="18" charset="0"/>
              </a:rPr>
              <a:t>) with one or more quantitative traits, including body mass index, lung function measurements, metrics of bone density, spherical power/meridian measurements, and blood cell counts</a:t>
            </a:r>
            <a:endParaRPr lang="en-US" dirty="0"/>
          </a:p>
        </p:txBody>
      </p:sp>
      <p:sp>
        <p:nvSpPr>
          <p:cNvPr id="6" name="Rectangle 5">
            <a:extLst>
              <a:ext uri="{FF2B5EF4-FFF2-40B4-BE49-F238E27FC236}">
                <a16:creationId xmlns:a16="http://schemas.microsoft.com/office/drawing/2014/main" id="{5373E224-5CC9-0648-984D-F732C4E6910E}"/>
              </a:ext>
            </a:extLst>
          </p:cNvPr>
          <p:cNvSpPr/>
          <p:nvPr/>
        </p:nvSpPr>
        <p:spPr>
          <a:xfrm>
            <a:off x="5570944" y="213360"/>
            <a:ext cx="6096000" cy="1477328"/>
          </a:xfrm>
          <a:prstGeom prst="rect">
            <a:avLst/>
          </a:prstGeom>
        </p:spPr>
        <p:txBody>
          <a:bodyPr>
            <a:spAutoFit/>
          </a:bodyPr>
          <a:lstStyle/>
          <a:p>
            <a:r>
              <a:rPr lang="en-US" dirty="0">
                <a:latin typeface="Times New Roman" panose="02020603050405020304" pitchFamily="18" charset="0"/>
              </a:rPr>
              <a:t>TSH-increasing alleles at one or more loci were associated with an increased risk of cardiovascular disease, smaller body size, reduced bone mineral density, decreased lung function, and an increased risk of hypothyroidism and a decreased risk of goiter. These results are generally consistent with previous studies</a:t>
            </a:r>
            <a:endParaRPr lang="en-US" dirty="0"/>
          </a:p>
        </p:txBody>
      </p:sp>
    </p:spTree>
    <p:extLst>
      <p:ext uri="{BB962C8B-B14F-4D97-AF65-F5344CB8AC3E}">
        <p14:creationId xmlns:p14="http://schemas.microsoft.com/office/powerpoint/2010/main" val="3407722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DF45-6433-FE4A-8A62-E29DC09F322B}"/>
              </a:ext>
            </a:extLst>
          </p:cNvPr>
          <p:cNvSpPr>
            <a:spLocks noGrp="1"/>
          </p:cNvSpPr>
          <p:nvPr>
            <p:ph type="title"/>
          </p:nvPr>
        </p:nvSpPr>
        <p:spPr/>
        <p:txBody>
          <a:bodyPr/>
          <a:lstStyle/>
          <a:p>
            <a:r>
              <a:rPr lang="en-US" dirty="0"/>
              <a:t>PRS </a:t>
            </a:r>
            <a:r>
              <a:rPr lang="en-US" dirty="0" err="1"/>
              <a:t>PheWAS</a:t>
            </a:r>
            <a:endParaRPr lang="en-US" dirty="0"/>
          </a:p>
        </p:txBody>
      </p:sp>
      <p:sp>
        <p:nvSpPr>
          <p:cNvPr id="3" name="Content Placeholder 2">
            <a:extLst>
              <a:ext uri="{FF2B5EF4-FFF2-40B4-BE49-F238E27FC236}">
                <a16:creationId xmlns:a16="http://schemas.microsoft.com/office/drawing/2014/main" id="{B88C2B56-615B-D149-9479-F68D3C6A1B57}"/>
              </a:ext>
            </a:extLst>
          </p:cNvPr>
          <p:cNvSpPr>
            <a:spLocks noGrp="1"/>
          </p:cNvSpPr>
          <p:nvPr>
            <p:ph idx="1"/>
          </p:nvPr>
        </p:nvSpPr>
        <p:spPr/>
        <p:txBody>
          <a:bodyPr/>
          <a:lstStyle/>
          <a:p>
            <a:pPr marL="0" indent="0">
              <a:buNone/>
            </a:pPr>
            <a:r>
              <a:rPr lang="en-US" dirty="0"/>
              <a:t>“Although individual TSH variants may exhibit pleiotropic effects, it is also possible that the cumulative effects of TSH-modifying genetic variants may lead to disease. Therefore, we constructed PGS from the 95 independent … and examined their association with the 1283 human diseases constructed from International Classification of Diseases (ICD) codes in the UKBB”</a:t>
            </a:r>
          </a:p>
        </p:txBody>
      </p:sp>
    </p:spTree>
    <p:extLst>
      <p:ext uri="{BB962C8B-B14F-4D97-AF65-F5344CB8AC3E}">
        <p14:creationId xmlns:p14="http://schemas.microsoft.com/office/powerpoint/2010/main" val="554294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33F6-43EF-094A-D988-44A523C46758}"/>
              </a:ext>
            </a:extLst>
          </p:cNvPr>
          <p:cNvSpPr>
            <a:spLocks noGrp="1"/>
          </p:cNvSpPr>
          <p:nvPr>
            <p:ph type="title"/>
          </p:nvPr>
        </p:nvSpPr>
        <p:spPr/>
        <p:txBody>
          <a:bodyPr/>
          <a:lstStyle/>
          <a:p>
            <a:r>
              <a:rPr lang="en-US" dirty="0"/>
              <a:t>Some fine-mapping strategies</a:t>
            </a:r>
          </a:p>
        </p:txBody>
      </p:sp>
      <p:pic>
        <p:nvPicPr>
          <p:cNvPr id="5" name="Content Placeholder 4">
            <a:extLst>
              <a:ext uri="{FF2B5EF4-FFF2-40B4-BE49-F238E27FC236}">
                <a16:creationId xmlns:a16="http://schemas.microsoft.com/office/drawing/2014/main" id="{4E26F853-8674-2E56-7C0A-8AB5CCC3FA40}"/>
              </a:ext>
            </a:extLst>
          </p:cNvPr>
          <p:cNvPicPr>
            <a:picLocks noGrp="1" noChangeAspect="1"/>
          </p:cNvPicPr>
          <p:nvPr>
            <p:ph idx="1"/>
          </p:nvPr>
        </p:nvPicPr>
        <p:blipFill>
          <a:blip r:embed="rId3"/>
          <a:stretch>
            <a:fillRect/>
          </a:stretch>
        </p:blipFill>
        <p:spPr>
          <a:xfrm>
            <a:off x="374866" y="1832927"/>
            <a:ext cx="4172787" cy="4351338"/>
          </a:xfrm>
          <a:prstGeom prst="rect">
            <a:avLst/>
          </a:prstGeom>
        </p:spPr>
      </p:pic>
      <p:pic>
        <p:nvPicPr>
          <p:cNvPr id="6" name="Picture 5">
            <a:extLst>
              <a:ext uri="{FF2B5EF4-FFF2-40B4-BE49-F238E27FC236}">
                <a16:creationId xmlns:a16="http://schemas.microsoft.com/office/drawing/2014/main" id="{3FC19436-25D1-8D02-9114-E22E70BC035D}"/>
              </a:ext>
            </a:extLst>
          </p:cNvPr>
          <p:cNvPicPr>
            <a:picLocks noChangeAspect="1"/>
          </p:cNvPicPr>
          <p:nvPr/>
        </p:nvPicPr>
        <p:blipFill>
          <a:blip r:embed="rId4"/>
          <a:stretch>
            <a:fillRect/>
          </a:stretch>
        </p:blipFill>
        <p:spPr>
          <a:xfrm>
            <a:off x="4880466" y="2377439"/>
            <a:ext cx="7159134" cy="3993685"/>
          </a:xfrm>
          <a:prstGeom prst="rect">
            <a:avLst/>
          </a:prstGeom>
        </p:spPr>
      </p:pic>
    </p:spTree>
    <p:extLst>
      <p:ext uri="{BB962C8B-B14F-4D97-AF65-F5344CB8AC3E}">
        <p14:creationId xmlns:p14="http://schemas.microsoft.com/office/powerpoint/2010/main" val="341172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C817-329A-1E43-8DD7-0B8B2FEE4F3E}"/>
              </a:ext>
            </a:extLst>
          </p:cNvPr>
          <p:cNvSpPr>
            <a:spLocks noGrp="1"/>
          </p:cNvSpPr>
          <p:nvPr>
            <p:ph type="title"/>
          </p:nvPr>
        </p:nvSpPr>
        <p:spPr/>
        <p:txBody>
          <a:bodyPr/>
          <a:lstStyle/>
          <a:p>
            <a:r>
              <a:rPr lang="en-US" dirty="0"/>
              <a:t>PRS </a:t>
            </a:r>
            <a:r>
              <a:rPr lang="en-US" dirty="0" err="1"/>
              <a:t>PheWAS</a:t>
            </a:r>
            <a:endParaRPr lang="en-US" dirty="0"/>
          </a:p>
        </p:txBody>
      </p:sp>
      <p:pic>
        <p:nvPicPr>
          <p:cNvPr id="5" name="Content Placeholder 4">
            <a:extLst>
              <a:ext uri="{FF2B5EF4-FFF2-40B4-BE49-F238E27FC236}">
                <a16:creationId xmlns:a16="http://schemas.microsoft.com/office/drawing/2014/main" id="{CFF62BE6-1044-CD49-93BA-2009D44E13FF}"/>
              </a:ext>
            </a:extLst>
          </p:cNvPr>
          <p:cNvPicPr>
            <a:picLocks noGrp="1" noChangeAspect="1"/>
          </p:cNvPicPr>
          <p:nvPr>
            <p:ph idx="1"/>
          </p:nvPr>
        </p:nvPicPr>
        <p:blipFill>
          <a:blip r:embed="rId2"/>
          <a:stretch>
            <a:fillRect/>
          </a:stretch>
        </p:blipFill>
        <p:spPr>
          <a:xfrm>
            <a:off x="7144604" y="214726"/>
            <a:ext cx="4106492" cy="6428548"/>
          </a:xfrm>
          <a:prstGeom prst="rect">
            <a:avLst/>
          </a:prstGeom>
        </p:spPr>
      </p:pic>
      <p:sp>
        <p:nvSpPr>
          <p:cNvPr id="6" name="Rectangle 5">
            <a:extLst>
              <a:ext uri="{FF2B5EF4-FFF2-40B4-BE49-F238E27FC236}">
                <a16:creationId xmlns:a16="http://schemas.microsoft.com/office/drawing/2014/main" id="{B38F874F-76C2-C343-A756-0278522D3268}"/>
              </a:ext>
            </a:extLst>
          </p:cNvPr>
          <p:cNvSpPr/>
          <p:nvPr/>
        </p:nvSpPr>
        <p:spPr>
          <a:xfrm>
            <a:off x="838200" y="1690688"/>
            <a:ext cx="3763617" cy="923330"/>
          </a:xfrm>
          <a:prstGeom prst="rect">
            <a:avLst/>
          </a:prstGeom>
        </p:spPr>
        <p:txBody>
          <a:bodyPr wrap="square">
            <a:spAutoFit/>
          </a:bodyPr>
          <a:lstStyle/>
          <a:p>
            <a:r>
              <a:rPr lang="en-US" b="1" dirty="0">
                <a:latin typeface="Times New Roman" panose="02020603050405020304" pitchFamily="18" charset="0"/>
              </a:rPr>
              <a:t>The risk of thyroid cancer is lower for individuals with genetically predicted higher TSH levels.</a:t>
            </a:r>
            <a:endParaRPr lang="en-US" dirty="0"/>
          </a:p>
        </p:txBody>
      </p:sp>
      <p:sp>
        <p:nvSpPr>
          <p:cNvPr id="7" name="Rectangle 6">
            <a:extLst>
              <a:ext uri="{FF2B5EF4-FFF2-40B4-BE49-F238E27FC236}">
                <a16:creationId xmlns:a16="http://schemas.microsoft.com/office/drawing/2014/main" id="{43ACFC58-D7B6-144F-B1A7-AC1A678591C3}"/>
              </a:ext>
            </a:extLst>
          </p:cNvPr>
          <p:cNvSpPr/>
          <p:nvPr/>
        </p:nvSpPr>
        <p:spPr>
          <a:xfrm>
            <a:off x="186372" y="4334950"/>
            <a:ext cx="6096000" cy="2308324"/>
          </a:xfrm>
          <a:prstGeom prst="rect">
            <a:avLst/>
          </a:prstGeom>
        </p:spPr>
        <p:txBody>
          <a:bodyPr>
            <a:spAutoFit/>
          </a:bodyPr>
          <a:lstStyle/>
          <a:p>
            <a:r>
              <a:rPr lang="en-US" dirty="0">
                <a:latin typeface="Times New Roman" panose="02020603050405020304" pitchFamily="18" charset="0"/>
              </a:rPr>
              <a:t>Plots of thyroid cancer prevalence by quintiles of TSH PGS (left) and odds ratio of thyroid cancer in relation to the lowest quintile (right) in data sets UKBB (</a:t>
            </a:r>
            <a:r>
              <a:rPr lang="en-US" b="1" dirty="0">
                <a:latin typeface="Times New Roman" panose="02020603050405020304" pitchFamily="18" charset="0"/>
              </a:rPr>
              <a:t>a</a:t>
            </a:r>
            <a:r>
              <a:rPr lang="en-US" dirty="0">
                <a:latin typeface="Times New Roman" panose="02020603050405020304" pitchFamily="18" charset="0"/>
              </a:rPr>
              <a:t>; </a:t>
            </a:r>
            <a:r>
              <a:rPr lang="en-US" i="1" dirty="0">
                <a:latin typeface="Times New Roman" panose="02020603050405020304" pitchFamily="18" charset="0"/>
              </a:rPr>
              <a:t>N</a:t>
            </a:r>
            <a:r>
              <a:rPr lang="en-US" dirty="0">
                <a:latin typeface="Times New Roman" panose="02020603050405020304" pitchFamily="18" charset="0"/>
              </a:rPr>
              <a:t> case = 358, </a:t>
            </a:r>
            <a:r>
              <a:rPr lang="en-US" i="1" dirty="0">
                <a:latin typeface="Times New Roman" panose="02020603050405020304" pitchFamily="18" charset="0"/>
              </a:rPr>
              <a:t>N</a:t>
            </a:r>
            <a:r>
              <a:rPr lang="en-US" dirty="0">
                <a:latin typeface="Times New Roman" panose="02020603050405020304" pitchFamily="18" charset="0"/>
              </a:rPr>
              <a:t> control = 407,399), </a:t>
            </a:r>
            <a:r>
              <a:rPr lang="en-US" dirty="0" err="1">
                <a:latin typeface="Times New Roman" panose="02020603050405020304" pitchFamily="18" charset="0"/>
              </a:rPr>
              <a:t>deCODE</a:t>
            </a:r>
            <a:r>
              <a:rPr lang="en-US" dirty="0">
                <a:latin typeface="Times New Roman" panose="02020603050405020304" pitchFamily="18" charset="0"/>
              </a:rPr>
              <a:t> (</a:t>
            </a:r>
            <a:r>
              <a:rPr lang="en-US" b="1" dirty="0">
                <a:latin typeface="Times New Roman" panose="02020603050405020304" pitchFamily="18" charset="0"/>
              </a:rPr>
              <a:t>b</a:t>
            </a:r>
            <a:r>
              <a:rPr lang="en-US" dirty="0">
                <a:latin typeface="Times New Roman" panose="02020603050405020304" pitchFamily="18" charset="0"/>
              </a:rPr>
              <a:t>; </a:t>
            </a:r>
            <a:r>
              <a:rPr lang="en-US" i="1" dirty="0">
                <a:latin typeface="Times New Roman" panose="02020603050405020304" pitchFamily="18" charset="0"/>
              </a:rPr>
              <a:t>N</a:t>
            </a:r>
            <a:r>
              <a:rPr lang="en-US" dirty="0">
                <a:latin typeface="Times New Roman" panose="02020603050405020304" pitchFamily="18" charset="0"/>
              </a:rPr>
              <a:t> case = 1003, </a:t>
            </a:r>
            <a:r>
              <a:rPr lang="en-US" i="1" dirty="0">
                <a:latin typeface="Times New Roman" panose="02020603050405020304" pitchFamily="18" charset="0"/>
              </a:rPr>
              <a:t>N</a:t>
            </a:r>
            <a:r>
              <a:rPr lang="en-US" dirty="0">
                <a:latin typeface="Times New Roman" panose="02020603050405020304" pitchFamily="18" charset="0"/>
              </a:rPr>
              <a:t> control = 278,991)</a:t>
            </a:r>
            <a:r>
              <a:rPr lang="en-US" baseline="30000" dirty="0">
                <a:latin typeface="Times New Roman" panose="02020603050405020304" pitchFamily="18" charset="0"/>
                <a:hlinkClick r:id="rId3">
                  <a:extLst>
                    <a:ext uri="{A12FA001-AC4F-418D-AE19-62706E023703}">
                      <ahyp:hlinkClr xmlns:ahyp="http://schemas.microsoft.com/office/drawing/2018/hyperlinkcolor" val="tx"/>
                    </a:ext>
                  </a:extLst>
                </a:hlinkClick>
              </a:rPr>
              <a:t>19</a:t>
            </a:r>
            <a:r>
              <a:rPr lang="en-US" dirty="0">
                <a:latin typeface="Times New Roman" panose="02020603050405020304" pitchFamily="18" charset="0"/>
              </a:rPr>
              <a:t>, and </a:t>
            </a:r>
            <a:r>
              <a:rPr lang="en-US" dirty="0" err="1">
                <a:latin typeface="Times New Roman" panose="02020603050405020304" pitchFamily="18" charset="0"/>
              </a:rPr>
              <a:t>FinnGen</a:t>
            </a:r>
            <a:r>
              <a:rPr lang="en-US" dirty="0">
                <a:latin typeface="Times New Roman" panose="02020603050405020304" pitchFamily="18" charset="0"/>
              </a:rPr>
              <a:t> (</a:t>
            </a:r>
            <a:r>
              <a:rPr lang="en-US" b="1" dirty="0">
                <a:latin typeface="Times New Roman" panose="02020603050405020304" pitchFamily="18" charset="0"/>
              </a:rPr>
              <a:t>c</a:t>
            </a:r>
            <a:r>
              <a:rPr lang="en-US" dirty="0">
                <a:latin typeface="Times New Roman" panose="02020603050405020304" pitchFamily="18" charset="0"/>
              </a:rPr>
              <a:t>; </a:t>
            </a:r>
            <a:r>
              <a:rPr lang="en-US" i="1" dirty="0">
                <a:latin typeface="Times New Roman" panose="02020603050405020304" pitchFamily="18" charset="0"/>
              </a:rPr>
              <a:t>N</a:t>
            </a:r>
            <a:r>
              <a:rPr lang="en-US" dirty="0">
                <a:latin typeface="Times New Roman" panose="02020603050405020304" pitchFamily="18" charset="0"/>
              </a:rPr>
              <a:t> case = 501, </a:t>
            </a:r>
            <a:r>
              <a:rPr lang="en-US" i="1" dirty="0">
                <a:latin typeface="Times New Roman" panose="02020603050405020304" pitchFamily="18" charset="0"/>
              </a:rPr>
              <a:t>N</a:t>
            </a:r>
            <a:r>
              <a:rPr lang="en-US" dirty="0">
                <a:latin typeface="Times New Roman" panose="02020603050405020304" pitchFamily="18" charset="0"/>
              </a:rPr>
              <a:t> control = 135,137). </a:t>
            </a:r>
            <a:r>
              <a:rPr lang="en-US" i="1" dirty="0">
                <a:latin typeface="Times New Roman" panose="02020603050405020304" pitchFamily="18" charset="0"/>
              </a:rPr>
              <a:t>N</a:t>
            </a:r>
            <a:r>
              <a:rPr lang="en-US" dirty="0">
                <a:latin typeface="Times New Roman" panose="02020603050405020304" pitchFamily="18" charset="0"/>
              </a:rPr>
              <a:t>: sample size. </a:t>
            </a:r>
            <a:r>
              <a:rPr lang="en-US" i="1" dirty="0">
                <a:latin typeface="Times New Roman" panose="02020603050405020304" pitchFamily="18" charset="0"/>
              </a:rPr>
              <a:t>N</a:t>
            </a:r>
            <a:r>
              <a:rPr lang="en-US" dirty="0">
                <a:latin typeface="Times New Roman" panose="02020603050405020304" pitchFamily="18" charset="0"/>
              </a:rPr>
              <a:t> case: sample size of cases. </a:t>
            </a:r>
            <a:r>
              <a:rPr lang="en-US" i="1" dirty="0">
                <a:latin typeface="Times New Roman" panose="02020603050405020304" pitchFamily="18" charset="0"/>
              </a:rPr>
              <a:t>N</a:t>
            </a:r>
            <a:r>
              <a:rPr lang="en-US" dirty="0">
                <a:latin typeface="Times New Roman" panose="02020603050405020304" pitchFamily="18" charset="0"/>
              </a:rPr>
              <a:t> control: sample size of controls. Error bars represent 95% confidence intervals.</a:t>
            </a:r>
            <a:endParaRPr lang="en-US" dirty="0"/>
          </a:p>
        </p:txBody>
      </p:sp>
    </p:spTree>
    <p:extLst>
      <p:ext uri="{BB962C8B-B14F-4D97-AF65-F5344CB8AC3E}">
        <p14:creationId xmlns:p14="http://schemas.microsoft.com/office/powerpoint/2010/main" val="31718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63B6-6E3F-17E5-35F9-713D59D55481}"/>
              </a:ext>
            </a:extLst>
          </p:cNvPr>
          <p:cNvSpPr>
            <a:spLocks noGrp="1"/>
          </p:cNvSpPr>
          <p:nvPr>
            <p:ph type="title"/>
          </p:nvPr>
        </p:nvSpPr>
        <p:spPr/>
        <p:txBody>
          <a:bodyPr/>
          <a:lstStyle/>
          <a:p>
            <a:r>
              <a:rPr lang="en-US" dirty="0"/>
              <a:t>Mendelian randomization</a:t>
            </a:r>
          </a:p>
        </p:txBody>
      </p:sp>
      <p:sp>
        <p:nvSpPr>
          <p:cNvPr id="3" name="Content Placeholder 2">
            <a:extLst>
              <a:ext uri="{FF2B5EF4-FFF2-40B4-BE49-F238E27FC236}">
                <a16:creationId xmlns:a16="http://schemas.microsoft.com/office/drawing/2014/main" id="{C9BC2460-F2A8-C058-1202-2D8B9CA2E69F}"/>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a:t>
            </a:r>
            <a:r>
              <a:rPr lang="en-US" sz="1800" b="0" i="0" u="none" strike="noStrike" dirty="0">
                <a:effectLst/>
                <a:latin typeface="Times New Roman" panose="02020603050405020304" pitchFamily="18" charset="0"/>
                <a:cs typeface="Times New Roman" panose="02020603050405020304" pitchFamily="18" charset="0"/>
              </a:rPr>
              <a:t>Two-sample Mendelian randomization using TSH index variants as instrumental variables suggests a protective effect of higher TSH levels (indicating lower thyroid function) on risk of thyroid cancer and goiter. Our findings highlight the pleiotropic effects of TSH-associated variants on thyroid function and growth of malignant and benign thyroid tumors.”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050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7104-C354-BD41-ADEE-B941020118DC}"/>
              </a:ext>
            </a:extLst>
          </p:cNvPr>
          <p:cNvSpPr>
            <a:spLocks noGrp="1"/>
          </p:cNvSpPr>
          <p:nvPr>
            <p:ph type="title"/>
          </p:nvPr>
        </p:nvSpPr>
        <p:spPr>
          <a:xfrm>
            <a:off x="599661" y="630422"/>
            <a:ext cx="10515600" cy="1325563"/>
          </a:xfrm>
        </p:spPr>
        <p:txBody>
          <a:bodyPr>
            <a:normAutofit fontScale="90000"/>
          </a:bodyPr>
          <a:lstStyle/>
          <a:p>
            <a:r>
              <a:rPr lang="en-US" dirty="0"/>
              <a:t>GWAS #3</a:t>
            </a:r>
            <a:br>
              <a:rPr lang="en-US" dirty="0"/>
            </a:br>
            <a:r>
              <a:rPr lang="en-US" dirty="0"/>
              <a:t>Follow-up approach:</a:t>
            </a:r>
            <a:br>
              <a:rPr lang="en-US" dirty="0"/>
            </a:br>
            <a:r>
              <a:rPr lang="en-US" dirty="0"/>
              <a:t>A little annotation and MR</a:t>
            </a:r>
          </a:p>
        </p:txBody>
      </p:sp>
      <p:sp>
        <p:nvSpPr>
          <p:cNvPr id="4" name="Rectangle 3">
            <a:extLst>
              <a:ext uri="{FF2B5EF4-FFF2-40B4-BE49-F238E27FC236}">
                <a16:creationId xmlns:a16="http://schemas.microsoft.com/office/drawing/2014/main" id="{BA34102F-7063-0445-A050-0A2073DE9CC5}"/>
              </a:ext>
            </a:extLst>
          </p:cNvPr>
          <p:cNvSpPr/>
          <p:nvPr/>
        </p:nvSpPr>
        <p:spPr>
          <a:xfrm>
            <a:off x="6096000" y="114734"/>
            <a:ext cx="6096000" cy="2308324"/>
          </a:xfrm>
          <a:prstGeom prst="rect">
            <a:avLst/>
          </a:prstGeom>
        </p:spPr>
        <p:txBody>
          <a:bodyPr>
            <a:spAutoFit/>
          </a:bodyPr>
          <a:lstStyle/>
          <a:p>
            <a:r>
              <a:rPr lang="en-US" dirty="0">
                <a:latin typeface="arial" panose="020B0604020202020204" pitchFamily="34" charset="0"/>
              </a:rPr>
              <a:t>Bowden, S. J., </a:t>
            </a:r>
            <a:r>
              <a:rPr lang="en-US" dirty="0" err="1">
                <a:latin typeface="arial" panose="020B0604020202020204" pitchFamily="34" charset="0"/>
              </a:rPr>
              <a:t>Bodinier</a:t>
            </a:r>
            <a:r>
              <a:rPr lang="en-US" dirty="0">
                <a:latin typeface="arial" panose="020B0604020202020204" pitchFamily="34" charset="0"/>
              </a:rPr>
              <a:t>, B., </a:t>
            </a:r>
            <a:r>
              <a:rPr lang="en-US" dirty="0" err="1">
                <a:latin typeface="arial" panose="020B0604020202020204" pitchFamily="34" charset="0"/>
              </a:rPr>
              <a:t>Kalliala</a:t>
            </a:r>
            <a:r>
              <a:rPr lang="en-US" dirty="0">
                <a:latin typeface="arial" panose="020B0604020202020204" pitchFamily="34" charset="0"/>
              </a:rPr>
              <a:t>, I., Zuber, V., </a:t>
            </a:r>
            <a:r>
              <a:rPr lang="en-US" dirty="0" err="1">
                <a:latin typeface="arial" panose="020B0604020202020204" pitchFamily="34" charset="0"/>
              </a:rPr>
              <a:t>Vuckovic</a:t>
            </a:r>
            <a:r>
              <a:rPr lang="en-US" dirty="0">
                <a:latin typeface="arial" panose="020B0604020202020204" pitchFamily="34" charset="0"/>
              </a:rPr>
              <a:t>, D., </a:t>
            </a:r>
            <a:r>
              <a:rPr lang="en-US" dirty="0" err="1">
                <a:latin typeface="arial" panose="020B0604020202020204" pitchFamily="34" charset="0"/>
              </a:rPr>
              <a:t>Doulgeraki</a:t>
            </a:r>
            <a:r>
              <a:rPr lang="en-US" dirty="0">
                <a:latin typeface="arial" panose="020B0604020202020204" pitchFamily="34" charset="0"/>
              </a:rPr>
              <a:t>, T., Whitaker, M. D., </a:t>
            </a:r>
            <a:r>
              <a:rPr lang="en-US" dirty="0" err="1">
                <a:latin typeface="arial" panose="020B0604020202020204" pitchFamily="34" charset="0"/>
              </a:rPr>
              <a:t>Wielscher</a:t>
            </a:r>
            <a:r>
              <a:rPr lang="en-US" dirty="0">
                <a:latin typeface="arial" panose="020B0604020202020204" pitchFamily="34" charset="0"/>
              </a:rPr>
              <a:t>, M., Cartwright, R., </a:t>
            </a:r>
            <a:r>
              <a:rPr lang="en-US" dirty="0" err="1">
                <a:latin typeface="arial" panose="020B0604020202020204" pitchFamily="34" charset="0"/>
              </a:rPr>
              <a:t>Tsilidis</a:t>
            </a:r>
            <a:r>
              <a:rPr lang="en-US" dirty="0">
                <a:latin typeface="arial" panose="020B0604020202020204" pitchFamily="34" charset="0"/>
              </a:rPr>
              <a:t>, K. K., Bennett, P., </a:t>
            </a:r>
            <a:r>
              <a:rPr lang="en-US" dirty="0" err="1">
                <a:latin typeface="arial" panose="020B0604020202020204" pitchFamily="34" charset="0"/>
              </a:rPr>
              <a:t>Jarvelin</a:t>
            </a:r>
            <a:r>
              <a:rPr lang="en-US" dirty="0">
                <a:latin typeface="arial" panose="020B0604020202020204" pitchFamily="34" charset="0"/>
              </a:rPr>
              <a:t>, M. R., Flanagan, J. M., </a:t>
            </a:r>
            <a:r>
              <a:rPr lang="en-US" dirty="0" err="1">
                <a:latin typeface="arial" panose="020B0604020202020204" pitchFamily="34" charset="0"/>
              </a:rPr>
              <a:t>Chadeau-Hyam</a:t>
            </a:r>
            <a:r>
              <a:rPr lang="en-US" dirty="0">
                <a:latin typeface="arial" panose="020B0604020202020204" pitchFamily="34" charset="0"/>
              </a:rPr>
              <a:t>, M., </a:t>
            </a:r>
            <a:r>
              <a:rPr lang="en-US" dirty="0" err="1">
                <a:latin typeface="arial" panose="020B0604020202020204" pitchFamily="34" charset="0"/>
              </a:rPr>
              <a:t>Kyrgiou</a:t>
            </a:r>
            <a:r>
              <a:rPr lang="en-US" dirty="0">
                <a:latin typeface="arial" panose="020B0604020202020204" pitchFamily="34" charset="0"/>
              </a:rPr>
              <a:t>, M., &amp; </a:t>
            </a:r>
            <a:r>
              <a:rPr lang="en-US" dirty="0" err="1">
                <a:latin typeface="arial" panose="020B0604020202020204" pitchFamily="34" charset="0"/>
              </a:rPr>
              <a:t>FinnGen</a:t>
            </a:r>
            <a:r>
              <a:rPr lang="en-US" dirty="0">
                <a:latin typeface="arial" panose="020B0604020202020204" pitchFamily="34" charset="0"/>
              </a:rPr>
              <a:t> consortium (2021). Genetic variation in cervical preinvasive and invasive disease: a genome-wide association study. </a:t>
            </a:r>
            <a:r>
              <a:rPr lang="en-US" i="1" dirty="0">
                <a:latin typeface="arial" panose="020B0604020202020204" pitchFamily="34" charset="0"/>
              </a:rPr>
              <a:t>The Lancet. Oncology</a:t>
            </a:r>
            <a:r>
              <a:rPr lang="en-US" dirty="0">
                <a:latin typeface="arial" panose="020B0604020202020204" pitchFamily="34" charset="0"/>
              </a:rPr>
              <a:t>, </a:t>
            </a:r>
            <a:r>
              <a:rPr lang="en-US" i="1" dirty="0">
                <a:latin typeface="arial" panose="020B0604020202020204" pitchFamily="34" charset="0"/>
              </a:rPr>
              <a:t>22</a:t>
            </a:r>
            <a:r>
              <a:rPr lang="en-US" dirty="0">
                <a:latin typeface="arial" panose="020B0604020202020204" pitchFamily="34" charset="0"/>
              </a:rPr>
              <a:t>(4), 548–557. https://</a:t>
            </a:r>
            <a:r>
              <a:rPr lang="en-US" dirty="0" err="1">
                <a:latin typeface="arial" panose="020B0604020202020204" pitchFamily="34" charset="0"/>
              </a:rPr>
              <a:t>doi.org</a:t>
            </a:r>
            <a:r>
              <a:rPr lang="en-US" dirty="0">
                <a:latin typeface="arial" panose="020B0604020202020204" pitchFamily="34" charset="0"/>
              </a:rPr>
              <a:t>/10.1016/S1470-2045(21)00028-0</a:t>
            </a:r>
            <a:endParaRPr lang="en-US" dirty="0"/>
          </a:p>
        </p:txBody>
      </p:sp>
      <p:graphicFrame>
        <p:nvGraphicFramePr>
          <p:cNvPr id="5" name="Content Placeholder 5">
            <a:extLst>
              <a:ext uri="{FF2B5EF4-FFF2-40B4-BE49-F238E27FC236}">
                <a16:creationId xmlns:a16="http://schemas.microsoft.com/office/drawing/2014/main" id="{7131B86D-9B80-7B47-9CF5-AD842D1FCE51}"/>
              </a:ext>
            </a:extLst>
          </p:cNvPr>
          <p:cNvGraphicFramePr>
            <a:graphicFrameLocks noGrp="1"/>
          </p:cNvGraphicFramePr>
          <p:nvPr>
            <p:ph idx="1"/>
            <p:extLst>
              <p:ext uri="{D42A27DB-BD31-4B8C-83A1-F6EECF244321}">
                <p14:modId xmlns:p14="http://schemas.microsoft.com/office/powerpoint/2010/main" val="30041710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D993F3D4-8475-5443-BD08-D4A5474F9819}"/>
              </a:ext>
            </a:extLst>
          </p:cNvPr>
          <p:cNvCxnSpPr>
            <a:cxnSpLocks/>
          </p:cNvCxnSpPr>
          <p:nvPr/>
        </p:nvCxnSpPr>
        <p:spPr>
          <a:xfrm>
            <a:off x="2316645" y="4856291"/>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9D3129-90FA-1E45-A519-6C8E8BA19288}"/>
              </a:ext>
            </a:extLst>
          </p:cNvPr>
          <p:cNvSpPr txBox="1"/>
          <p:nvPr/>
        </p:nvSpPr>
        <p:spPr>
          <a:xfrm>
            <a:off x="1180272" y="5315936"/>
            <a:ext cx="2037522" cy="923330"/>
          </a:xfrm>
          <a:prstGeom prst="rect">
            <a:avLst/>
          </a:prstGeom>
          <a:noFill/>
          <a:ln w="12700">
            <a:solidFill>
              <a:schemeClr val="tx1"/>
            </a:solidFill>
          </a:ln>
        </p:spPr>
        <p:txBody>
          <a:bodyPr wrap="square" rtlCol="0">
            <a:spAutoFit/>
          </a:bodyPr>
          <a:lstStyle/>
          <a:p>
            <a:r>
              <a:rPr lang="en-US" dirty="0"/>
              <a:t>What loci are associated with cervical cancer?</a:t>
            </a:r>
          </a:p>
        </p:txBody>
      </p:sp>
      <p:cxnSp>
        <p:nvCxnSpPr>
          <p:cNvPr id="8" name="Straight Connector 7">
            <a:extLst>
              <a:ext uri="{FF2B5EF4-FFF2-40B4-BE49-F238E27FC236}">
                <a16:creationId xmlns:a16="http://schemas.microsoft.com/office/drawing/2014/main" id="{4E328182-FB68-F641-BD7E-7B2D371294A0}"/>
              </a:ext>
            </a:extLst>
          </p:cNvPr>
          <p:cNvCxnSpPr>
            <a:cxnSpLocks/>
          </p:cNvCxnSpPr>
          <p:nvPr/>
        </p:nvCxnSpPr>
        <p:spPr>
          <a:xfrm>
            <a:off x="9462052" y="4821924"/>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BBD551-973D-6F45-A7A8-EA0742AB79FD}"/>
              </a:ext>
            </a:extLst>
          </p:cNvPr>
          <p:cNvSpPr txBox="1"/>
          <p:nvPr/>
        </p:nvSpPr>
        <p:spPr>
          <a:xfrm>
            <a:off x="5014292" y="5305983"/>
            <a:ext cx="2037522" cy="1200329"/>
          </a:xfrm>
          <a:prstGeom prst="rect">
            <a:avLst/>
          </a:prstGeom>
          <a:noFill/>
          <a:ln w="12700">
            <a:solidFill>
              <a:schemeClr val="tx1"/>
            </a:solidFill>
          </a:ln>
        </p:spPr>
        <p:txBody>
          <a:bodyPr wrap="square" rtlCol="0">
            <a:spAutoFit/>
          </a:bodyPr>
          <a:lstStyle/>
          <a:p>
            <a:r>
              <a:rPr lang="en-US" dirty="0"/>
              <a:t>What do the variants do?</a:t>
            </a:r>
          </a:p>
          <a:p>
            <a:r>
              <a:rPr lang="en-US" dirty="0"/>
              <a:t>Can they be prioritized?</a:t>
            </a:r>
          </a:p>
        </p:txBody>
      </p:sp>
      <p:sp>
        <p:nvSpPr>
          <p:cNvPr id="10" name="TextBox 9">
            <a:extLst>
              <a:ext uri="{FF2B5EF4-FFF2-40B4-BE49-F238E27FC236}">
                <a16:creationId xmlns:a16="http://schemas.microsoft.com/office/drawing/2014/main" id="{B1C2E388-E0ED-5544-B95E-91DCE6610433}"/>
              </a:ext>
            </a:extLst>
          </p:cNvPr>
          <p:cNvSpPr txBox="1"/>
          <p:nvPr/>
        </p:nvSpPr>
        <p:spPr>
          <a:xfrm>
            <a:off x="8607288" y="5305983"/>
            <a:ext cx="1709526" cy="1200329"/>
          </a:xfrm>
          <a:prstGeom prst="rect">
            <a:avLst/>
          </a:prstGeom>
          <a:noFill/>
          <a:ln w="12700">
            <a:solidFill>
              <a:schemeClr val="tx1"/>
            </a:solidFill>
          </a:ln>
        </p:spPr>
        <p:txBody>
          <a:bodyPr wrap="square" rtlCol="0">
            <a:spAutoFit/>
          </a:bodyPr>
          <a:lstStyle/>
          <a:p>
            <a:r>
              <a:rPr lang="en-US" dirty="0"/>
              <a:t>Can gene-environment interactions be inferred?</a:t>
            </a:r>
          </a:p>
        </p:txBody>
      </p:sp>
      <p:cxnSp>
        <p:nvCxnSpPr>
          <p:cNvPr id="11" name="Straight Connector 10">
            <a:extLst>
              <a:ext uri="{FF2B5EF4-FFF2-40B4-BE49-F238E27FC236}">
                <a16:creationId xmlns:a16="http://schemas.microsoft.com/office/drawing/2014/main" id="{0434D881-7B41-8146-B208-DC50C979217B}"/>
              </a:ext>
            </a:extLst>
          </p:cNvPr>
          <p:cNvCxnSpPr>
            <a:cxnSpLocks/>
          </p:cNvCxnSpPr>
          <p:nvPr/>
        </p:nvCxnSpPr>
        <p:spPr>
          <a:xfrm>
            <a:off x="5994123" y="4821924"/>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996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BC96-4281-A942-8B9F-C33418CDF1D1}"/>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3AE4BC10-7598-1943-A63B-3980BA93847C}"/>
              </a:ext>
            </a:extLst>
          </p:cNvPr>
          <p:cNvPicPr>
            <a:picLocks noGrp="1" noChangeAspect="1"/>
          </p:cNvPicPr>
          <p:nvPr>
            <p:ph idx="1"/>
          </p:nvPr>
        </p:nvPicPr>
        <p:blipFill>
          <a:blip r:embed="rId2"/>
          <a:stretch>
            <a:fillRect/>
          </a:stretch>
        </p:blipFill>
        <p:spPr>
          <a:xfrm>
            <a:off x="2531165" y="683515"/>
            <a:ext cx="7129670" cy="5809360"/>
          </a:xfrm>
          <a:prstGeom prst="rect">
            <a:avLst/>
          </a:prstGeom>
        </p:spPr>
      </p:pic>
    </p:spTree>
    <p:extLst>
      <p:ext uri="{BB962C8B-B14F-4D97-AF65-F5344CB8AC3E}">
        <p14:creationId xmlns:p14="http://schemas.microsoft.com/office/powerpoint/2010/main" val="1474593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C7F4-9675-C54F-81DE-901F6BEF5B94}"/>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DBE7BABB-A323-0E42-8C50-2CDB62E5E4C5}"/>
              </a:ext>
            </a:extLst>
          </p:cNvPr>
          <p:cNvPicPr>
            <a:picLocks noGrp="1" noChangeAspect="1"/>
          </p:cNvPicPr>
          <p:nvPr>
            <p:ph idx="1"/>
          </p:nvPr>
        </p:nvPicPr>
        <p:blipFill>
          <a:blip r:embed="rId2"/>
          <a:stretch>
            <a:fillRect/>
          </a:stretch>
        </p:blipFill>
        <p:spPr>
          <a:xfrm>
            <a:off x="2567487" y="1825625"/>
            <a:ext cx="7057025" cy="4351338"/>
          </a:xfrm>
          <a:prstGeom prst="rect">
            <a:avLst/>
          </a:prstGeom>
        </p:spPr>
      </p:pic>
    </p:spTree>
    <p:extLst>
      <p:ext uri="{BB962C8B-B14F-4D97-AF65-F5344CB8AC3E}">
        <p14:creationId xmlns:p14="http://schemas.microsoft.com/office/powerpoint/2010/main" val="2549190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8A94-0956-B241-A31F-86C256B77A3E}"/>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A0535E77-CB0F-4F43-ADFF-A8A0CB019BFF}"/>
              </a:ext>
            </a:extLst>
          </p:cNvPr>
          <p:cNvPicPr>
            <a:picLocks noGrp="1" noChangeAspect="1"/>
          </p:cNvPicPr>
          <p:nvPr>
            <p:ph idx="1"/>
          </p:nvPr>
        </p:nvPicPr>
        <p:blipFill>
          <a:blip r:embed="rId2"/>
          <a:stretch>
            <a:fillRect/>
          </a:stretch>
        </p:blipFill>
        <p:spPr>
          <a:xfrm>
            <a:off x="2567487" y="1825625"/>
            <a:ext cx="7057025" cy="4351338"/>
          </a:xfrm>
          <a:prstGeom prst="rect">
            <a:avLst/>
          </a:prstGeom>
        </p:spPr>
      </p:pic>
    </p:spTree>
    <p:extLst>
      <p:ext uri="{BB962C8B-B14F-4D97-AF65-F5344CB8AC3E}">
        <p14:creationId xmlns:p14="http://schemas.microsoft.com/office/powerpoint/2010/main" val="3255357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2EB8-F5E2-4441-BEE1-91C973BE7F9D}"/>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E1E2E882-7C4D-F942-B62C-A7ECDBEFBEFA}"/>
              </a:ext>
            </a:extLst>
          </p:cNvPr>
          <p:cNvPicPr>
            <a:picLocks noGrp="1" noChangeAspect="1"/>
          </p:cNvPicPr>
          <p:nvPr>
            <p:ph idx="1"/>
          </p:nvPr>
        </p:nvPicPr>
        <p:blipFill>
          <a:blip r:embed="rId3"/>
          <a:stretch>
            <a:fillRect/>
          </a:stretch>
        </p:blipFill>
        <p:spPr>
          <a:xfrm>
            <a:off x="3212172" y="1825625"/>
            <a:ext cx="5767655" cy="4351338"/>
          </a:xfrm>
          <a:prstGeom prst="rect">
            <a:avLst/>
          </a:prstGeom>
        </p:spPr>
      </p:pic>
    </p:spTree>
    <p:extLst>
      <p:ext uri="{BB962C8B-B14F-4D97-AF65-F5344CB8AC3E}">
        <p14:creationId xmlns:p14="http://schemas.microsoft.com/office/powerpoint/2010/main" val="926615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BBD0-E116-5649-87B0-0EF83FE74E86}"/>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9F9FD330-9F04-9041-8F38-F2103BEF4041}"/>
              </a:ext>
            </a:extLst>
          </p:cNvPr>
          <p:cNvPicPr>
            <a:picLocks noGrp="1" noChangeAspect="1"/>
          </p:cNvPicPr>
          <p:nvPr>
            <p:ph idx="1"/>
          </p:nvPr>
        </p:nvPicPr>
        <p:blipFill>
          <a:blip r:embed="rId3"/>
          <a:stretch>
            <a:fillRect/>
          </a:stretch>
        </p:blipFill>
        <p:spPr>
          <a:xfrm>
            <a:off x="4194972" y="1825625"/>
            <a:ext cx="3802056" cy="4351338"/>
          </a:xfrm>
          <a:prstGeom prst="rect">
            <a:avLst/>
          </a:prstGeom>
        </p:spPr>
      </p:pic>
      <p:sp>
        <p:nvSpPr>
          <p:cNvPr id="5" name="Rectangle 4">
            <a:extLst>
              <a:ext uri="{FF2B5EF4-FFF2-40B4-BE49-F238E27FC236}">
                <a16:creationId xmlns:a16="http://schemas.microsoft.com/office/drawing/2014/main" id="{C8FAB722-6D58-6049-ABD7-633E8E144A38}"/>
              </a:ext>
            </a:extLst>
          </p:cNvPr>
          <p:cNvSpPr/>
          <p:nvPr/>
        </p:nvSpPr>
        <p:spPr>
          <a:xfrm>
            <a:off x="4194972" y="1456293"/>
            <a:ext cx="4015908" cy="369332"/>
          </a:xfrm>
          <a:prstGeom prst="rect">
            <a:avLst/>
          </a:prstGeom>
        </p:spPr>
        <p:txBody>
          <a:bodyPr wrap="none">
            <a:spAutoFit/>
          </a:bodyPr>
          <a:lstStyle/>
          <a:p>
            <a:r>
              <a:rPr lang="en-US" dirty="0"/>
              <a:t>3 main loci (some replicated in </a:t>
            </a:r>
            <a:r>
              <a:rPr lang="en-US" dirty="0" err="1"/>
              <a:t>FinnGen</a:t>
            </a:r>
            <a:r>
              <a:rPr lang="en-US" dirty="0"/>
              <a:t>)</a:t>
            </a:r>
          </a:p>
        </p:txBody>
      </p:sp>
    </p:spTree>
    <p:extLst>
      <p:ext uri="{BB962C8B-B14F-4D97-AF65-F5344CB8AC3E}">
        <p14:creationId xmlns:p14="http://schemas.microsoft.com/office/powerpoint/2010/main" val="2045241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0CEF-1CDE-D84B-8200-E33F2B6E5B0A}"/>
              </a:ext>
            </a:extLst>
          </p:cNvPr>
          <p:cNvSpPr>
            <a:spLocks noGrp="1"/>
          </p:cNvSpPr>
          <p:nvPr>
            <p:ph type="title"/>
          </p:nvPr>
        </p:nvSpPr>
        <p:spPr/>
        <p:txBody>
          <a:bodyPr/>
          <a:lstStyle/>
          <a:p>
            <a:r>
              <a:rPr lang="en-US" dirty="0"/>
              <a:t>Functional annotation</a:t>
            </a:r>
          </a:p>
        </p:txBody>
      </p:sp>
      <p:pic>
        <p:nvPicPr>
          <p:cNvPr id="4" name="Content Placeholder 3">
            <a:extLst>
              <a:ext uri="{FF2B5EF4-FFF2-40B4-BE49-F238E27FC236}">
                <a16:creationId xmlns:a16="http://schemas.microsoft.com/office/drawing/2014/main" id="{E592E6CE-AA82-3448-8A61-49BAE0364099}"/>
              </a:ext>
            </a:extLst>
          </p:cNvPr>
          <p:cNvPicPr>
            <a:picLocks noGrp="1" noChangeAspect="1"/>
          </p:cNvPicPr>
          <p:nvPr>
            <p:ph idx="1"/>
          </p:nvPr>
        </p:nvPicPr>
        <p:blipFill>
          <a:blip r:embed="rId2"/>
          <a:stretch>
            <a:fillRect/>
          </a:stretch>
        </p:blipFill>
        <p:spPr>
          <a:xfrm>
            <a:off x="2343150" y="2578894"/>
            <a:ext cx="7505700" cy="2844800"/>
          </a:xfrm>
          <a:prstGeom prst="rect">
            <a:avLst/>
          </a:prstGeom>
        </p:spPr>
      </p:pic>
    </p:spTree>
    <p:extLst>
      <p:ext uri="{BB962C8B-B14F-4D97-AF65-F5344CB8AC3E}">
        <p14:creationId xmlns:p14="http://schemas.microsoft.com/office/powerpoint/2010/main" val="2385850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1691-86AA-C848-AD2F-8E3CD1B7EEEC}"/>
              </a:ext>
            </a:extLst>
          </p:cNvPr>
          <p:cNvSpPr>
            <a:spLocks noGrp="1"/>
          </p:cNvSpPr>
          <p:nvPr>
            <p:ph type="title"/>
          </p:nvPr>
        </p:nvSpPr>
        <p:spPr/>
        <p:txBody>
          <a:bodyPr/>
          <a:lstStyle/>
          <a:p>
            <a:r>
              <a:rPr lang="en-US" dirty="0"/>
              <a:t>Functional annotation</a:t>
            </a:r>
          </a:p>
        </p:txBody>
      </p:sp>
      <p:pic>
        <p:nvPicPr>
          <p:cNvPr id="5" name="Content Placeholder 3">
            <a:extLst>
              <a:ext uri="{FF2B5EF4-FFF2-40B4-BE49-F238E27FC236}">
                <a16:creationId xmlns:a16="http://schemas.microsoft.com/office/drawing/2014/main" id="{991F92FD-A16F-7047-A087-7259FC00CE4E}"/>
              </a:ext>
            </a:extLst>
          </p:cNvPr>
          <p:cNvPicPr>
            <a:picLocks noGrp="1" noChangeAspect="1"/>
          </p:cNvPicPr>
          <p:nvPr>
            <p:ph idx="1"/>
          </p:nvPr>
        </p:nvPicPr>
        <p:blipFill>
          <a:blip r:embed="rId3"/>
          <a:stretch>
            <a:fillRect/>
          </a:stretch>
        </p:blipFill>
        <p:spPr>
          <a:xfrm>
            <a:off x="3212172" y="1825625"/>
            <a:ext cx="5767655" cy="4351338"/>
          </a:xfrm>
          <a:prstGeom prst="rect">
            <a:avLst/>
          </a:prstGeom>
        </p:spPr>
      </p:pic>
      <p:sp>
        <p:nvSpPr>
          <p:cNvPr id="6" name="Frame 5">
            <a:extLst>
              <a:ext uri="{FF2B5EF4-FFF2-40B4-BE49-F238E27FC236}">
                <a16:creationId xmlns:a16="http://schemas.microsoft.com/office/drawing/2014/main" id="{1D6B46D1-BFA9-9D4D-975D-EFB3C426284C}"/>
              </a:ext>
            </a:extLst>
          </p:cNvPr>
          <p:cNvSpPr/>
          <p:nvPr/>
        </p:nvSpPr>
        <p:spPr>
          <a:xfrm>
            <a:off x="5035827" y="2324894"/>
            <a:ext cx="689112" cy="3352800"/>
          </a:xfrm>
          <a:prstGeom prst="frame">
            <a:avLst>
              <a:gd name="adj1" fmla="val 17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584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93D6-A21A-DA4C-B14A-393EACD0F89D}"/>
              </a:ext>
            </a:extLst>
          </p:cNvPr>
          <p:cNvSpPr>
            <a:spLocks noGrp="1"/>
          </p:cNvSpPr>
          <p:nvPr>
            <p:ph type="title"/>
          </p:nvPr>
        </p:nvSpPr>
        <p:spPr/>
        <p:txBody>
          <a:bodyPr/>
          <a:lstStyle/>
          <a:p>
            <a:r>
              <a:rPr lang="en-US" dirty="0"/>
              <a:t>Some fine-mapping tools</a:t>
            </a:r>
          </a:p>
        </p:txBody>
      </p:sp>
      <p:pic>
        <p:nvPicPr>
          <p:cNvPr id="4" name="Content Placeholder 3">
            <a:extLst>
              <a:ext uri="{FF2B5EF4-FFF2-40B4-BE49-F238E27FC236}">
                <a16:creationId xmlns:a16="http://schemas.microsoft.com/office/drawing/2014/main" id="{CDCD273A-2536-2145-600B-0F666DA9E9D2}"/>
              </a:ext>
            </a:extLst>
          </p:cNvPr>
          <p:cNvPicPr>
            <a:picLocks noGrp="1" noChangeAspect="1"/>
          </p:cNvPicPr>
          <p:nvPr>
            <p:ph idx="1"/>
          </p:nvPr>
        </p:nvPicPr>
        <p:blipFill>
          <a:blip r:embed="rId3"/>
          <a:stretch>
            <a:fillRect/>
          </a:stretch>
        </p:blipFill>
        <p:spPr>
          <a:xfrm>
            <a:off x="4795405" y="1363941"/>
            <a:ext cx="7023377" cy="5231566"/>
          </a:xfrm>
          <a:prstGeom prst="rect">
            <a:avLst/>
          </a:prstGeom>
        </p:spPr>
      </p:pic>
      <p:sp>
        <p:nvSpPr>
          <p:cNvPr id="6" name="TextBox 5">
            <a:extLst>
              <a:ext uri="{FF2B5EF4-FFF2-40B4-BE49-F238E27FC236}">
                <a16:creationId xmlns:a16="http://schemas.microsoft.com/office/drawing/2014/main" id="{E46C3689-26AB-9FCF-2511-DE90D3FB010E}"/>
              </a:ext>
            </a:extLst>
          </p:cNvPr>
          <p:cNvSpPr txBox="1"/>
          <p:nvPr/>
        </p:nvSpPr>
        <p:spPr>
          <a:xfrm>
            <a:off x="373219" y="1363941"/>
            <a:ext cx="4167784" cy="1477328"/>
          </a:xfrm>
          <a:prstGeom prst="rect">
            <a:avLst/>
          </a:prstGeom>
          <a:noFill/>
        </p:spPr>
        <p:txBody>
          <a:bodyPr wrap="square">
            <a:spAutoFit/>
          </a:bodyPr>
          <a:lstStyle/>
          <a:p>
            <a:r>
              <a:rPr lang="en-US" sz="1500" b="1" dirty="0">
                <a:latin typeface="Times New Roman" panose="02020603050405020304" pitchFamily="18" charset="0"/>
                <a:cs typeface="Times New Roman" panose="02020603050405020304" pitchFamily="18" charset="0"/>
              </a:rPr>
              <a:t>Posterior inclusion probability</a:t>
            </a:r>
            <a:r>
              <a:rPr lang="en-US" sz="1500" b="1" dirty="0">
                <a:effectLst/>
                <a:latin typeface="Times New Roman" panose="02020603050405020304" pitchFamily="18" charset="0"/>
                <a:cs typeface="Times New Roman" panose="02020603050405020304" pitchFamily="18" charset="0"/>
              </a:rPr>
              <a:t>(PIP) </a:t>
            </a:r>
            <a:r>
              <a:rPr lang="en-US" sz="1500" dirty="0">
                <a:effectLst/>
                <a:latin typeface="Times New Roman" panose="02020603050405020304" pitchFamily="18" charset="0"/>
                <a:cs typeface="Times New Roman" panose="02020603050405020304" pitchFamily="18" charset="0"/>
              </a:rPr>
              <a:t>= The marginal probability that a single-nucleotide polymorphism (SNP) is included in any causal model, conditional on the observed data, thereby providing weight of evidence that a SNP should be included as potentially causative.</a:t>
            </a:r>
          </a:p>
        </p:txBody>
      </p:sp>
      <p:sp>
        <p:nvSpPr>
          <p:cNvPr id="8" name="TextBox 7">
            <a:extLst>
              <a:ext uri="{FF2B5EF4-FFF2-40B4-BE49-F238E27FC236}">
                <a16:creationId xmlns:a16="http://schemas.microsoft.com/office/drawing/2014/main" id="{8295DBCB-572E-4D34-2495-C03521D6807D}"/>
              </a:ext>
            </a:extLst>
          </p:cNvPr>
          <p:cNvSpPr txBox="1"/>
          <p:nvPr/>
        </p:nvSpPr>
        <p:spPr>
          <a:xfrm>
            <a:off x="373218" y="2841269"/>
            <a:ext cx="3811324" cy="1938992"/>
          </a:xfrm>
          <a:prstGeom prst="rect">
            <a:avLst/>
          </a:prstGeom>
          <a:noFill/>
        </p:spPr>
        <p:txBody>
          <a:bodyPr wrap="square">
            <a:spAutoFit/>
          </a:bodyPr>
          <a:lstStyle/>
          <a:p>
            <a:r>
              <a:rPr lang="en-US" sz="1500" b="0" i="0" u="none" strike="noStrike" dirty="0">
                <a:effectLst/>
                <a:latin typeface="Times New Roman" panose="02020603050405020304" pitchFamily="18" charset="0"/>
                <a:cs typeface="Times New Roman" panose="02020603050405020304" pitchFamily="18" charset="0"/>
              </a:rPr>
              <a:t>Bayesian methods can be used to determine the </a:t>
            </a:r>
            <a:r>
              <a:rPr lang="en-US" sz="1500" b="1" i="0" u="none" strike="noStrike" dirty="0">
                <a:effectLst/>
                <a:latin typeface="Times New Roman" panose="02020603050405020304" pitchFamily="18" charset="0"/>
                <a:cs typeface="Times New Roman" panose="02020603050405020304" pitchFamily="18" charset="0"/>
              </a:rPr>
              <a:t>credible set</a:t>
            </a:r>
            <a:r>
              <a:rPr lang="en-US" sz="1500" b="0" i="0" u="none" strike="noStrike" dirty="0">
                <a:effectLst/>
                <a:latin typeface="Times New Roman" panose="02020603050405020304" pitchFamily="18" charset="0"/>
                <a:cs typeface="Times New Roman" panose="02020603050405020304" pitchFamily="18" charset="0"/>
              </a:rPr>
              <a:t>, the minimum set of SNPs that contains all causal SNPs with probability </a:t>
            </a:r>
            <a:r>
              <a:rPr lang="el-GR" sz="1500" b="0" i="1" u="none" strike="noStrike" dirty="0">
                <a:effectLst/>
                <a:latin typeface="Times New Roman" panose="02020603050405020304" pitchFamily="18" charset="0"/>
                <a:cs typeface="Times New Roman" panose="02020603050405020304" pitchFamily="18" charset="0"/>
              </a:rPr>
              <a:t>α</a:t>
            </a:r>
            <a:r>
              <a:rPr lang="el-GR" sz="1500" b="0" i="0" u="none" strike="noStrike" dirty="0">
                <a:effectLst/>
                <a:latin typeface="Times New Roman" panose="02020603050405020304" pitchFamily="18" charset="0"/>
                <a:cs typeface="Times New Roman" panose="02020603050405020304" pitchFamily="18" charset="0"/>
              </a:rPr>
              <a:t>. </a:t>
            </a:r>
            <a:r>
              <a:rPr lang="en-US" sz="1500" b="0" i="0" u="none" strike="noStrike" dirty="0">
                <a:effectLst/>
                <a:latin typeface="Times New Roman" panose="02020603050405020304" pitchFamily="18" charset="0"/>
                <a:cs typeface="Times New Roman" panose="02020603050405020304" pitchFamily="18" charset="0"/>
              </a:rPr>
              <a:t>When assuming only one causal SNP, </a:t>
            </a:r>
            <a:r>
              <a:rPr lang="el-GR" sz="1500" b="0" i="1" u="none" strike="noStrike" dirty="0">
                <a:effectLst/>
                <a:latin typeface="Times New Roman" panose="02020603050405020304" pitchFamily="18" charset="0"/>
                <a:cs typeface="Times New Roman" panose="02020603050405020304" pitchFamily="18" charset="0"/>
              </a:rPr>
              <a:t>α</a:t>
            </a:r>
            <a:r>
              <a:rPr lang="el-GR" sz="1500" b="0" i="0" u="none" strike="noStrike" dirty="0">
                <a:effectLst/>
                <a:latin typeface="Times New Roman" panose="02020603050405020304" pitchFamily="18" charset="0"/>
                <a:cs typeface="Times New Roman" panose="02020603050405020304" pitchFamily="18" charset="0"/>
              </a:rPr>
              <a:t> </a:t>
            </a:r>
            <a:r>
              <a:rPr lang="en-US" sz="1500" b="0" i="0" u="none" strike="noStrike" dirty="0">
                <a:effectLst/>
                <a:latin typeface="Times New Roman" panose="02020603050405020304" pitchFamily="18" charset="0"/>
                <a:cs typeface="Times New Roman" panose="02020603050405020304" pitchFamily="18" charset="0"/>
              </a:rPr>
              <a:t>is the sum of PIPs for SNPs in a set. This means that an </a:t>
            </a:r>
            <a:r>
              <a:rPr lang="el-GR" sz="1500" b="0" i="1" u="none" strike="noStrike" dirty="0">
                <a:effectLst/>
                <a:latin typeface="Times New Roman" panose="02020603050405020304" pitchFamily="18" charset="0"/>
                <a:cs typeface="Times New Roman" panose="02020603050405020304" pitchFamily="18" charset="0"/>
              </a:rPr>
              <a:t>α</a:t>
            </a:r>
            <a:r>
              <a:rPr lang="el-GR" sz="1500" b="0" i="0" u="none" strike="noStrike" dirty="0">
                <a:effectLst/>
                <a:latin typeface="Times New Roman" panose="02020603050405020304" pitchFamily="18" charset="0"/>
                <a:cs typeface="Times New Roman" panose="02020603050405020304" pitchFamily="18" charset="0"/>
              </a:rPr>
              <a:t> </a:t>
            </a:r>
            <a:r>
              <a:rPr lang="en-US" sz="1500" b="0" i="0" u="none" strike="noStrike" dirty="0">
                <a:effectLst/>
                <a:latin typeface="Times New Roman" panose="02020603050405020304" pitchFamily="18" charset="0"/>
                <a:cs typeface="Times New Roman" panose="02020603050405020304" pitchFamily="18" charset="0"/>
              </a:rPr>
              <a:t>credible set is equivalent to ranking SNPs from largest to smallest PIPs</a:t>
            </a:r>
            <a:r>
              <a:rPr lang="en-US" sz="1500" b="0" i="0" u="sng" strike="noStrike" baseline="30000" dirty="0">
                <a:effectLst/>
                <a:latin typeface="Times New Roman" panose="02020603050405020304" pitchFamily="18" charset="0"/>
                <a:cs typeface="Times New Roman" panose="02020603050405020304" pitchFamily="18" charset="0"/>
                <a:hlinkClick r:id="rId4" tooltip="Maller, J. B. et al. Bayesian refinement of association signals for 14 loci in 3 common diseases. Nat. Genet. 44, 1294–1301 (2012).">
                  <a:extLst>
                    <a:ext uri="{A12FA001-AC4F-418D-AE19-62706E023703}">
                      <ahyp:hlinkClr xmlns:ahyp="http://schemas.microsoft.com/office/drawing/2018/hyperlinkcolor" val="tx"/>
                    </a:ext>
                  </a:extLst>
                </a:hlinkClick>
              </a:rPr>
              <a:t>50</a:t>
            </a:r>
            <a:r>
              <a:rPr lang="en-US" sz="1500" b="0" i="0" u="none" strike="noStrike" dirty="0">
                <a:effectLst/>
                <a:latin typeface="Times New Roman" panose="02020603050405020304" pitchFamily="18" charset="0"/>
                <a:cs typeface="Times New Roman" panose="02020603050405020304" pitchFamily="18" charset="0"/>
              </a:rPr>
              <a:t> and taking the cumulative sum of PIPs until it is at least </a:t>
            </a:r>
            <a:r>
              <a:rPr lang="el-GR" sz="1500" b="0" i="1" u="none" strike="noStrike" dirty="0">
                <a:effectLst/>
                <a:latin typeface="Times New Roman" panose="02020603050405020304" pitchFamily="18" charset="0"/>
                <a:cs typeface="Times New Roman" panose="02020603050405020304" pitchFamily="18" charset="0"/>
              </a:rPr>
              <a:t>α</a:t>
            </a:r>
            <a:r>
              <a:rPr lang="el-GR" sz="1500" b="0" i="0" u="none" strike="noStrike" dirty="0">
                <a:effectLst/>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537ADD-2D28-1F75-DA62-F19C376E6C8A}"/>
              </a:ext>
            </a:extLst>
          </p:cNvPr>
          <p:cNvSpPr txBox="1"/>
          <p:nvPr/>
        </p:nvSpPr>
        <p:spPr>
          <a:xfrm>
            <a:off x="533400" y="5255393"/>
            <a:ext cx="4007603" cy="646331"/>
          </a:xfrm>
          <a:prstGeom prst="rect">
            <a:avLst/>
          </a:prstGeom>
          <a:noFill/>
        </p:spPr>
        <p:txBody>
          <a:bodyPr wrap="square" rtlCol="0">
            <a:spAutoFit/>
          </a:bodyPr>
          <a:lstStyle/>
          <a:p>
            <a:r>
              <a:rPr lang="en-US" dirty="0"/>
              <a:t>Another </a:t>
            </a:r>
            <a:r>
              <a:rPr lang="en-US" dirty="0" err="1"/>
              <a:t>populat</a:t>
            </a:r>
            <a:r>
              <a:rPr lang="en-US" dirty="0"/>
              <a:t> tool:</a:t>
            </a:r>
          </a:p>
          <a:p>
            <a:pPr marL="285750" indent="-285750">
              <a:buFont typeface="Arial" panose="020B0604020202020204" pitchFamily="34" charset="0"/>
              <a:buChar char="•"/>
            </a:pPr>
            <a:r>
              <a:rPr lang="en-US" dirty="0" err="1"/>
              <a:t>SusieR</a:t>
            </a:r>
            <a:r>
              <a:rPr lang="en-US" dirty="0"/>
              <a:t> (R package)</a:t>
            </a:r>
          </a:p>
        </p:txBody>
      </p:sp>
    </p:spTree>
    <p:extLst>
      <p:ext uri="{BB962C8B-B14F-4D97-AF65-F5344CB8AC3E}">
        <p14:creationId xmlns:p14="http://schemas.microsoft.com/office/powerpoint/2010/main" val="2721631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009-EADE-284D-B271-4786578A081B}"/>
              </a:ext>
            </a:extLst>
          </p:cNvPr>
          <p:cNvSpPr>
            <a:spLocks noGrp="1"/>
          </p:cNvSpPr>
          <p:nvPr>
            <p:ph type="title"/>
          </p:nvPr>
        </p:nvSpPr>
        <p:spPr/>
        <p:txBody>
          <a:bodyPr/>
          <a:lstStyle/>
          <a:p>
            <a:r>
              <a:rPr lang="en-US" dirty="0"/>
              <a:t>Functional annotation</a:t>
            </a:r>
          </a:p>
        </p:txBody>
      </p:sp>
      <p:sp>
        <p:nvSpPr>
          <p:cNvPr id="3" name="Content Placeholder 2">
            <a:extLst>
              <a:ext uri="{FF2B5EF4-FFF2-40B4-BE49-F238E27FC236}">
                <a16:creationId xmlns:a16="http://schemas.microsoft.com/office/drawing/2014/main" id="{572A9747-1DC7-3C47-B48E-28DFF2182311}"/>
              </a:ext>
            </a:extLst>
          </p:cNvPr>
          <p:cNvSpPr>
            <a:spLocks noGrp="1"/>
          </p:cNvSpPr>
          <p:nvPr>
            <p:ph idx="1"/>
          </p:nvPr>
        </p:nvSpPr>
        <p:spPr/>
        <p:txBody>
          <a:bodyPr>
            <a:normAutofit fontScale="77500" lnSpcReduction="20000"/>
          </a:bodyPr>
          <a:lstStyle/>
          <a:p>
            <a:pPr marL="0" indent="0">
              <a:buNone/>
            </a:pPr>
            <a:r>
              <a:rPr lang="en-US" dirty="0"/>
              <a:t>Literature searches of genes/variants (some seen in prior GWAS of cervical cancer)</a:t>
            </a:r>
          </a:p>
          <a:p>
            <a:pPr marL="0" indent="0">
              <a:buNone/>
            </a:pPr>
            <a:endParaRPr lang="en-US" dirty="0"/>
          </a:p>
          <a:p>
            <a:pPr marL="0" indent="0">
              <a:buNone/>
            </a:pPr>
            <a:r>
              <a:rPr lang="en-US" dirty="0"/>
              <a:t>For HLA loci:</a:t>
            </a:r>
          </a:p>
          <a:p>
            <a:pPr marL="0" indent="0">
              <a:buNone/>
            </a:pPr>
            <a:r>
              <a:rPr lang="en-US" dirty="0"/>
              <a:t>“Although we present four independent SNPS that have not been previously reported, linkage disequilibrium patterns from our analysis suggest high linkage with known variants.”</a:t>
            </a:r>
            <a:endParaRPr lang="en-US" i="1" dirty="0"/>
          </a:p>
          <a:p>
            <a:pPr marL="0" indent="0">
              <a:buNone/>
            </a:pPr>
            <a:endParaRPr lang="en-US" i="1" dirty="0"/>
          </a:p>
          <a:p>
            <a:pPr marL="0" indent="0">
              <a:buNone/>
            </a:pPr>
            <a:r>
              <a:rPr lang="en-US" dirty="0"/>
              <a:t>“Of interest is our novel report of the association at a rarer SNP rs9266183 (MAF 0.037; </a:t>
            </a:r>
            <a:r>
              <a:rPr lang="en-US" i="1" dirty="0"/>
              <a:t>HLA-B</a:t>
            </a:r>
            <a:r>
              <a:rPr lang="en-US" dirty="0"/>
              <a:t>), which represents a missense variant resulting in a codon shift and amino acid change. Alteration of this allele might result in a shift in peptide presentation properties, distorting the T-cell response to HPV infection.</a:t>
            </a:r>
            <a:r>
              <a:rPr lang="en-US" baseline="30000" dirty="0">
                <a:hlinkClick r:id="rId2"/>
              </a:rPr>
              <a:t>18</a:t>
            </a:r>
            <a:r>
              <a:rPr lang="en-US" dirty="0"/>
              <a:t> Owing to the lower MAF, this association has probably gone undetected in previous smaller studies. Despite the growing number of </a:t>
            </a:r>
            <a:r>
              <a:rPr lang="en-US" i="1" dirty="0"/>
              <a:t>HLA</a:t>
            </a:r>
            <a:r>
              <a:rPr lang="en-US" dirty="0"/>
              <a:t> associations reported for cervical cancer, minimal laboratory validation has been done; given an anticipated coding effect, rs926618 would be one of the most interesting targets for further functional analyses.”</a:t>
            </a:r>
            <a:endParaRPr lang="en-US" i="1" dirty="0"/>
          </a:p>
          <a:p>
            <a:pPr marL="0" indent="0">
              <a:buNone/>
            </a:pPr>
            <a:endParaRPr lang="en-US" dirty="0"/>
          </a:p>
        </p:txBody>
      </p:sp>
    </p:spTree>
    <p:extLst>
      <p:ext uri="{BB962C8B-B14F-4D97-AF65-F5344CB8AC3E}">
        <p14:creationId xmlns:p14="http://schemas.microsoft.com/office/powerpoint/2010/main" val="3778852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BF7D-5EC2-D24C-BAF7-6C6268D28172}"/>
              </a:ext>
            </a:extLst>
          </p:cNvPr>
          <p:cNvSpPr>
            <a:spLocks noGrp="1"/>
          </p:cNvSpPr>
          <p:nvPr>
            <p:ph type="title"/>
          </p:nvPr>
        </p:nvSpPr>
        <p:spPr/>
        <p:txBody>
          <a:bodyPr/>
          <a:lstStyle/>
          <a:p>
            <a:r>
              <a:rPr lang="en-US" dirty="0"/>
              <a:t>Functional annotation</a:t>
            </a:r>
          </a:p>
        </p:txBody>
      </p:sp>
      <p:pic>
        <p:nvPicPr>
          <p:cNvPr id="4" name="Content Placeholder 3">
            <a:extLst>
              <a:ext uri="{FF2B5EF4-FFF2-40B4-BE49-F238E27FC236}">
                <a16:creationId xmlns:a16="http://schemas.microsoft.com/office/drawing/2014/main" id="{75BFDD7B-9BF4-134D-BE49-3197CC29D7FB}"/>
              </a:ext>
            </a:extLst>
          </p:cNvPr>
          <p:cNvPicPr>
            <a:picLocks noGrp="1" noChangeAspect="1"/>
          </p:cNvPicPr>
          <p:nvPr>
            <p:ph idx="1"/>
          </p:nvPr>
        </p:nvPicPr>
        <p:blipFill>
          <a:blip r:embed="rId2"/>
          <a:stretch>
            <a:fillRect/>
          </a:stretch>
        </p:blipFill>
        <p:spPr>
          <a:xfrm>
            <a:off x="2362200" y="2629694"/>
            <a:ext cx="7467600" cy="2743200"/>
          </a:xfrm>
          <a:prstGeom prst="rect">
            <a:avLst/>
          </a:prstGeom>
        </p:spPr>
      </p:pic>
    </p:spTree>
    <p:extLst>
      <p:ext uri="{BB962C8B-B14F-4D97-AF65-F5344CB8AC3E}">
        <p14:creationId xmlns:p14="http://schemas.microsoft.com/office/powerpoint/2010/main" val="346407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19E8-EAEC-E441-8FB0-D4E9B94617BE}"/>
              </a:ext>
            </a:extLst>
          </p:cNvPr>
          <p:cNvSpPr>
            <a:spLocks noGrp="1"/>
          </p:cNvSpPr>
          <p:nvPr>
            <p:ph type="title"/>
          </p:nvPr>
        </p:nvSpPr>
        <p:spPr/>
        <p:txBody>
          <a:bodyPr/>
          <a:lstStyle/>
          <a:p>
            <a:r>
              <a:rPr lang="en-US" dirty="0"/>
              <a:t>Functional annotation</a:t>
            </a:r>
          </a:p>
        </p:txBody>
      </p:sp>
      <p:pic>
        <p:nvPicPr>
          <p:cNvPr id="4" name="Content Placeholder 3">
            <a:extLst>
              <a:ext uri="{FF2B5EF4-FFF2-40B4-BE49-F238E27FC236}">
                <a16:creationId xmlns:a16="http://schemas.microsoft.com/office/drawing/2014/main" id="{098D6796-E323-DA49-A81C-7EBBD6D03666}"/>
              </a:ext>
            </a:extLst>
          </p:cNvPr>
          <p:cNvPicPr>
            <a:picLocks noGrp="1" noChangeAspect="1"/>
          </p:cNvPicPr>
          <p:nvPr>
            <p:ph idx="1"/>
          </p:nvPr>
        </p:nvPicPr>
        <p:blipFill>
          <a:blip r:embed="rId2"/>
          <a:stretch>
            <a:fillRect/>
          </a:stretch>
        </p:blipFill>
        <p:spPr>
          <a:xfrm>
            <a:off x="2381250" y="3144044"/>
            <a:ext cx="7429500" cy="1714500"/>
          </a:xfrm>
          <a:prstGeom prst="rect">
            <a:avLst/>
          </a:prstGeom>
        </p:spPr>
      </p:pic>
    </p:spTree>
    <p:extLst>
      <p:ext uri="{BB962C8B-B14F-4D97-AF65-F5344CB8AC3E}">
        <p14:creationId xmlns:p14="http://schemas.microsoft.com/office/powerpoint/2010/main" val="79540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21EB-0BD9-E3A7-FCDA-8CBF46C01A92}"/>
              </a:ext>
            </a:extLst>
          </p:cNvPr>
          <p:cNvSpPr>
            <a:spLocks noGrp="1"/>
          </p:cNvSpPr>
          <p:nvPr>
            <p:ph type="title"/>
          </p:nvPr>
        </p:nvSpPr>
        <p:spPr/>
        <p:txBody>
          <a:bodyPr/>
          <a:lstStyle/>
          <a:p>
            <a:r>
              <a:rPr lang="en-US" dirty="0"/>
              <a:t>Mendelian randomization</a:t>
            </a:r>
          </a:p>
        </p:txBody>
      </p:sp>
      <p:sp>
        <p:nvSpPr>
          <p:cNvPr id="3" name="Content Placeholder 2">
            <a:extLst>
              <a:ext uri="{FF2B5EF4-FFF2-40B4-BE49-F238E27FC236}">
                <a16:creationId xmlns:a16="http://schemas.microsoft.com/office/drawing/2014/main" id="{F006F79E-0FFF-78EA-A2B6-D6AE0CBAF3FB}"/>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“[Two-sample] </a:t>
            </a:r>
            <a:r>
              <a:rPr lang="en-US" sz="1800" b="0" i="0" u="none" strike="noStrike" dirty="0">
                <a:effectLst/>
                <a:latin typeface="Times New Roman" panose="02020603050405020304" pitchFamily="18" charset="0"/>
                <a:cs typeface="Times New Roman" panose="02020603050405020304" pitchFamily="18" charset="0"/>
              </a:rPr>
              <a:t>Mendelian </a:t>
            </a:r>
            <a:r>
              <a:rPr lang="en-US" sz="1800" b="0" i="0" u="none" strike="noStrike" dirty="0" err="1">
                <a:effectLst/>
                <a:latin typeface="Times New Roman" panose="02020603050405020304" pitchFamily="18" charset="0"/>
                <a:cs typeface="Times New Roman" panose="02020603050405020304" pitchFamily="18" charset="0"/>
              </a:rPr>
              <a:t>randomisation</a:t>
            </a:r>
            <a:r>
              <a:rPr lang="en-US" sz="1800" b="0" i="0" u="none" strike="noStrike" dirty="0">
                <a:effectLst/>
                <a:latin typeface="Times New Roman" panose="02020603050405020304" pitchFamily="18" charset="0"/>
                <a:cs typeface="Times New Roman" panose="02020603050405020304" pitchFamily="18" charset="0"/>
              </a:rPr>
              <a:t> further supported the complementary role of smoking (OR 2.46, 95% CI 1.64–3.69), older age at first pregnancy (0.80, 0.68–0.95), and number of sexual partners </a:t>
            </a:r>
            <a:r>
              <a:rPr lang="en-US" sz="1800" b="0" i="0" u="none" strike="noStrike">
                <a:effectLst/>
                <a:latin typeface="Times New Roman" panose="02020603050405020304" pitchFamily="18" charset="0"/>
                <a:cs typeface="Times New Roman" panose="02020603050405020304" pitchFamily="18" charset="0"/>
              </a:rPr>
              <a:t>(1.95, 1.44–2.63</a:t>
            </a:r>
            <a:r>
              <a:rPr lang="en-US" sz="1800" b="0" i="0" u="none" strike="noStrike" dirty="0">
                <a:effectLst/>
                <a:latin typeface="Times New Roman" panose="02020603050405020304" pitchFamily="18" charset="0"/>
                <a:cs typeface="Times New Roman" panose="02020603050405020304" pitchFamily="18" charset="0"/>
              </a:rPr>
              <a:t>) in the risk of developing cervical cancer.”</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839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AA96-8F38-4649-A3F0-A464075042A9}"/>
              </a:ext>
            </a:extLst>
          </p:cNvPr>
          <p:cNvSpPr>
            <a:spLocks noGrp="1"/>
          </p:cNvSpPr>
          <p:nvPr>
            <p:ph type="title"/>
          </p:nvPr>
        </p:nvSpPr>
        <p:spPr>
          <a:xfrm>
            <a:off x="399429" y="1678229"/>
            <a:ext cx="10515600" cy="1325563"/>
          </a:xfrm>
        </p:spPr>
        <p:txBody>
          <a:bodyPr>
            <a:normAutofit fontScale="90000"/>
          </a:bodyPr>
          <a:lstStyle/>
          <a:p>
            <a:r>
              <a:rPr lang="en-US" dirty="0"/>
              <a:t>GWAS #4</a:t>
            </a:r>
            <a:br>
              <a:rPr lang="en-US" dirty="0"/>
            </a:br>
            <a:r>
              <a:rPr lang="en-US" dirty="0"/>
              <a:t>Follow-up approach:</a:t>
            </a:r>
            <a:br>
              <a:rPr lang="en-US" dirty="0"/>
            </a:br>
            <a:r>
              <a:rPr lang="en-US" dirty="0"/>
              <a:t>Focus on phenotypes/expression</a:t>
            </a:r>
            <a:br>
              <a:rPr lang="en-US" dirty="0"/>
            </a:br>
            <a:r>
              <a:rPr lang="en-US" dirty="0"/>
              <a:t>in relevant tissues</a:t>
            </a:r>
            <a:br>
              <a:rPr lang="en-US" dirty="0"/>
            </a:br>
            <a:endParaRPr lang="en-US" dirty="0"/>
          </a:p>
        </p:txBody>
      </p:sp>
      <p:sp>
        <p:nvSpPr>
          <p:cNvPr id="4" name="Rectangle 3">
            <a:extLst>
              <a:ext uri="{FF2B5EF4-FFF2-40B4-BE49-F238E27FC236}">
                <a16:creationId xmlns:a16="http://schemas.microsoft.com/office/drawing/2014/main" id="{CFCC1C15-C943-B440-ACB4-AFD93366BFDC}"/>
              </a:ext>
            </a:extLst>
          </p:cNvPr>
          <p:cNvSpPr/>
          <p:nvPr/>
        </p:nvSpPr>
        <p:spPr>
          <a:xfrm>
            <a:off x="6096000" y="12243"/>
            <a:ext cx="6096000" cy="2031325"/>
          </a:xfrm>
          <a:prstGeom prst="rect">
            <a:avLst/>
          </a:prstGeom>
        </p:spPr>
        <p:txBody>
          <a:bodyPr>
            <a:spAutoFit/>
          </a:bodyPr>
          <a:lstStyle/>
          <a:p>
            <a:r>
              <a:rPr lang="en-US" dirty="0">
                <a:latin typeface="arial" panose="020B0604020202020204" pitchFamily="34" charset="0"/>
              </a:rPr>
              <a:t>Chen, V. L., Du, X., Chen, Y., </a:t>
            </a:r>
            <a:r>
              <a:rPr lang="en-US" dirty="0" err="1">
                <a:latin typeface="arial" panose="020B0604020202020204" pitchFamily="34" charset="0"/>
              </a:rPr>
              <a:t>Kuppa</a:t>
            </a:r>
            <a:r>
              <a:rPr lang="en-US" dirty="0">
                <a:latin typeface="arial" panose="020B0604020202020204" pitchFamily="34" charset="0"/>
              </a:rPr>
              <a:t>, A., Handelman, S. K., </a:t>
            </a:r>
            <a:r>
              <a:rPr lang="en-US" dirty="0" err="1">
                <a:latin typeface="arial" panose="020B0604020202020204" pitchFamily="34" charset="0"/>
              </a:rPr>
              <a:t>Vohnoutka</a:t>
            </a:r>
            <a:r>
              <a:rPr lang="en-US" dirty="0">
                <a:latin typeface="arial" panose="020B0604020202020204" pitchFamily="34" charset="0"/>
              </a:rPr>
              <a:t>, R. B., </a:t>
            </a:r>
            <a:r>
              <a:rPr lang="en-US" dirty="0" err="1">
                <a:latin typeface="arial" panose="020B0604020202020204" pitchFamily="34" charset="0"/>
              </a:rPr>
              <a:t>Peyser</a:t>
            </a:r>
            <a:r>
              <a:rPr lang="en-US" dirty="0">
                <a:latin typeface="arial" panose="020B0604020202020204" pitchFamily="34" charset="0"/>
              </a:rPr>
              <a:t>, P. A., Palmer, N. D., </a:t>
            </a:r>
            <a:r>
              <a:rPr lang="en-US" dirty="0" err="1">
                <a:latin typeface="arial" panose="020B0604020202020204" pitchFamily="34" charset="0"/>
              </a:rPr>
              <a:t>Bielak</a:t>
            </a:r>
            <a:r>
              <a:rPr lang="en-US" dirty="0">
                <a:latin typeface="arial" panose="020B0604020202020204" pitchFamily="34" charset="0"/>
              </a:rPr>
              <a:t>, L. F., Halligan, B., &amp; </a:t>
            </a:r>
            <a:r>
              <a:rPr lang="en-US" dirty="0" err="1">
                <a:latin typeface="arial" panose="020B0604020202020204" pitchFamily="34" charset="0"/>
              </a:rPr>
              <a:t>Speliotes</a:t>
            </a:r>
            <a:r>
              <a:rPr lang="en-US" dirty="0">
                <a:latin typeface="arial" panose="020B0604020202020204" pitchFamily="34" charset="0"/>
              </a:rPr>
              <a:t>, E. K. (2021). Genome-wide association study of serum liver enzymes implicates diverse metabolic and liver pathology. </a:t>
            </a:r>
            <a:r>
              <a:rPr lang="en-US" i="1" dirty="0">
                <a:latin typeface="arial" panose="020B0604020202020204" pitchFamily="34" charset="0"/>
              </a:rPr>
              <a:t>Nature communications</a:t>
            </a:r>
            <a:r>
              <a:rPr lang="en-US" dirty="0">
                <a:latin typeface="arial" panose="020B0604020202020204" pitchFamily="34" charset="0"/>
              </a:rPr>
              <a:t>, </a:t>
            </a:r>
            <a:r>
              <a:rPr lang="en-US" i="1" dirty="0">
                <a:latin typeface="arial" panose="020B0604020202020204" pitchFamily="34" charset="0"/>
              </a:rPr>
              <a:t>12</a:t>
            </a:r>
            <a:r>
              <a:rPr lang="en-US" dirty="0">
                <a:latin typeface="arial" panose="020B0604020202020204" pitchFamily="34" charset="0"/>
              </a:rPr>
              <a:t>(1), 816. https://</a:t>
            </a:r>
            <a:r>
              <a:rPr lang="en-US" dirty="0" err="1">
                <a:latin typeface="arial" panose="020B0604020202020204" pitchFamily="34" charset="0"/>
              </a:rPr>
              <a:t>doi.org</a:t>
            </a:r>
            <a:r>
              <a:rPr lang="en-US" dirty="0">
                <a:latin typeface="arial" panose="020B0604020202020204" pitchFamily="34" charset="0"/>
              </a:rPr>
              <a:t>/10.1038/s41467-020-20870-1</a:t>
            </a:r>
            <a:endParaRPr lang="en-US" dirty="0"/>
          </a:p>
        </p:txBody>
      </p:sp>
      <p:graphicFrame>
        <p:nvGraphicFramePr>
          <p:cNvPr id="5" name="Content Placeholder 5">
            <a:extLst>
              <a:ext uri="{FF2B5EF4-FFF2-40B4-BE49-F238E27FC236}">
                <a16:creationId xmlns:a16="http://schemas.microsoft.com/office/drawing/2014/main" id="{53E6CDF4-0E33-C046-9A70-65F896D27E90}"/>
              </a:ext>
            </a:extLst>
          </p:cNvPr>
          <p:cNvGraphicFramePr>
            <a:graphicFrameLocks noGrp="1"/>
          </p:cNvGraphicFramePr>
          <p:nvPr>
            <p:ph idx="1"/>
            <p:extLst>
              <p:ext uri="{D42A27DB-BD31-4B8C-83A1-F6EECF244321}">
                <p14:modId xmlns:p14="http://schemas.microsoft.com/office/powerpoint/2010/main" val="19499226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A3EDAD2D-2E7E-B543-91C4-BA8D4A88C553}"/>
              </a:ext>
            </a:extLst>
          </p:cNvPr>
          <p:cNvCxnSpPr>
            <a:cxnSpLocks/>
          </p:cNvCxnSpPr>
          <p:nvPr/>
        </p:nvCxnSpPr>
        <p:spPr>
          <a:xfrm>
            <a:off x="1258957" y="448639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1A2903B-54DF-464F-8C89-839E2C30AAE1}"/>
              </a:ext>
            </a:extLst>
          </p:cNvPr>
          <p:cNvSpPr txBox="1"/>
          <p:nvPr/>
        </p:nvSpPr>
        <p:spPr>
          <a:xfrm>
            <a:off x="122584" y="4946044"/>
            <a:ext cx="2037522" cy="923330"/>
          </a:xfrm>
          <a:prstGeom prst="rect">
            <a:avLst/>
          </a:prstGeom>
          <a:noFill/>
          <a:ln w="12700">
            <a:solidFill>
              <a:schemeClr val="tx1"/>
            </a:solidFill>
          </a:ln>
        </p:spPr>
        <p:txBody>
          <a:bodyPr wrap="square" rtlCol="0">
            <a:spAutoFit/>
          </a:bodyPr>
          <a:lstStyle/>
          <a:p>
            <a:r>
              <a:rPr lang="en-US" dirty="0"/>
              <a:t>What loci are associated with enzyme levels?</a:t>
            </a:r>
          </a:p>
        </p:txBody>
      </p:sp>
      <p:cxnSp>
        <p:nvCxnSpPr>
          <p:cNvPr id="8" name="Straight Connector 7">
            <a:extLst>
              <a:ext uri="{FF2B5EF4-FFF2-40B4-BE49-F238E27FC236}">
                <a16:creationId xmlns:a16="http://schemas.microsoft.com/office/drawing/2014/main" id="{C03603D3-8EB3-8F4C-950B-680E8CB8D09F}"/>
              </a:ext>
            </a:extLst>
          </p:cNvPr>
          <p:cNvCxnSpPr>
            <a:cxnSpLocks/>
          </p:cNvCxnSpPr>
          <p:nvPr/>
        </p:nvCxnSpPr>
        <p:spPr>
          <a:xfrm>
            <a:off x="3397941" y="449681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37E723-8A8C-E84E-BCAA-B0BC2F04F866}"/>
              </a:ext>
            </a:extLst>
          </p:cNvPr>
          <p:cNvSpPr txBox="1"/>
          <p:nvPr/>
        </p:nvSpPr>
        <p:spPr>
          <a:xfrm>
            <a:off x="2261568" y="4956464"/>
            <a:ext cx="2037522" cy="923330"/>
          </a:xfrm>
          <a:prstGeom prst="rect">
            <a:avLst/>
          </a:prstGeom>
          <a:noFill/>
          <a:ln w="12700">
            <a:solidFill>
              <a:schemeClr val="tx1"/>
            </a:solidFill>
          </a:ln>
        </p:spPr>
        <p:txBody>
          <a:bodyPr wrap="square" rtlCol="0">
            <a:spAutoFit/>
          </a:bodyPr>
          <a:lstStyle/>
          <a:p>
            <a:r>
              <a:rPr lang="en-US" dirty="0"/>
              <a:t>What genes, pathways, tissues may be implicated?</a:t>
            </a:r>
          </a:p>
        </p:txBody>
      </p:sp>
      <p:cxnSp>
        <p:nvCxnSpPr>
          <p:cNvPr id="10" name="Straight Connector 9">
            <a:extLst>
              <a:ext uri="{FF2B5EF4-FFF2-40B4-BE49-F238E27FC236}">
                <a16:creationId xmlns:a16="http://schemas.microsoft.com/office/drawing/2014/main" id="{FB473C3D-FABD-E94B-873B-8413A0F87B1C}"/>
              </a:ext>
            </a:extLst>
          </p:cNvPr>
          <p:cNvCxnSpPr>
            <a:cxnSpLocks/>
          </p:cNvCxnSpPr>
          <p:nvPr/>
        </p:nvCxnSpPr>
        <p:spPr>
          <a:xfrm>
            <a:off x="5657229" y="449681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312B5E-F8BE-8F43-B69F-9A2A285D3AA8}"/>
              </a:ext>
            </a:extLst>
          </p:cNvPr>
          <p:cNvSpPr txBox="1"/>
          <p:nvPr/>
        </p:nvSpPr>
        <p:spPr>
          <a:xfrm>
            <a:off x="4520856" y="4956464"/>
            <a:ext cx="2037522" cy="923330"/>
          </a:xfrm>
          <a:prstGeom prst="rect">
            <a:avLst/>
          </a:prstGeom>
          <a:noFill/>
          <a:ln w="12700">
            <a:solidFill>
              <a:schemeClr val="tx1"/>
            </a:solidFill>
          </a:ln>
        </p:spPr>
        <p:txBody>
          <a:bodyPr wrap="square" rtlCol="0">
            <a:spAutoFit/>
          </a:bodyPr>
          <a:lstStyle/>
          <a:p>
            <a:r>
              <a:rPr lang="en-US" dirty="0"/>
              <a:t>What other traits are associated with the variants?</a:t>
            </a:r>
          </a:p>
        </p:txBody>
      </p:sp>
      <p:cxnSp>
        <p:nvCxnSpPr>
          <p:cNvPr id="12" name="Straight Connector 11">
            <a:extLst>
              <a:ext uri="{FF2B5EF4-FFF2-40B4-BE49-F238E27FC236}">
                <a16:creationId xmlns:a16="http://schemas.microsoft.com/office/drawing/2014/main" id="{57876A22-97E9-1F44-B661-715D9A229E88}"/>
              </a:ext>
            </a:extLst>
          </p:cNvPr>
          <p:cNvCxnSpPr>
            <a:cxnSpLocks/>
          </p:cNvCxnSpPr>
          <p:nvPr/>
        </p:nvCxnSpPr>
        <p:spPr>
          <a:xfrm>
            <a:off x="7916517" y="451698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8DC30E-F524-524C-AF5D-E274F759D38B}"/>
              </a:ext>
            </a:extLst>
          </p:cNvPr>
          <p:cNvSpPr txBox="1"/>
          <p:nvPr/>
        </p:nvSpPr>
        <p:spPr>
          <a:xfrm>
            <a:off x="6780144" y="4976634"/>
            <a:ext cx="2037522" cy="1200329"/>
          </a:xfrm>
          <a:prstGeom prst="rect">
            <a:avLst/>
          </a:prstGeom>
          <a:noFill/>
          <a:ln w="12700">
            <a:solidFill>
              <a:schemeClr val="tx1"/>
            </a:solidFill>
          </a:ln>
        </p:spPr>
        <p:txBody>
          <a:bodyPr wrap="square" rtlCol="0">
            <a:spAutoFit/>
          </a:bodyPr>
          <a:lstStyle/>
          <a:p>
            <a:r>
              <a:rPr lang="en-US" dirty="0"/>
              <a:t>What (Mendelian) liver traits are associated with the variants?</a:t>
            </a:r>
          </a:p>
        </p:txBody>
      </p:sp>
      <p:cxnSp>
        <p:nvCxnSpPr>
          <p:cNvPr id="14" name="Straight Connector 13">
            <a:extLst>
              <a:ext uri="{FF2B5EF4-FFF2-40B4-BE49-F238E27FC236}">
                <a16:creationId xmlns:a16="http://schemas.microsoft.com/office/drawing/2014/main" id="{A475E570-FA49-C540-83EB-51CA12BCAB00}"/>
              </a:ext>
            </a:extLst>
          </p:cNvPr>
          <p:cNvCxnSpPr>
            <a:cxnSpLocks/>
          </p:cNvCxnSpPr>
          <p:nvPr/>
        </p:nvCxnSpPr>
        <p:spPr>
          <a:xfrm>
            <a:off x="10358646" y="451698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DA7187-C020-4E48-8444-E27248D75CA4}"/>
              </a:ext>
            </a:extLst>
          </p:cNvPr>
          <p:cNvSpPr txBox="1"/>
          <p:nvPr/>
        </p:nvSpPr>
        <p:spPr>
          <a:xfrm>
            <a:off x="9222273" y="4976634"/>
            <a:ext cx="2037522" cy="923330"/>
          </a:xfrm>
          <a:prstGeom prst="rect">
            <a:avLst/>
          </a:prstGeom>
          <a:noFill/>
          <a:ln w="12700">
            <a:solidFill>
              <a:schemeClr val="tx1"/>
            </a:solidFill>
          </a:ln>
        </p:spPr>
        <p:txBody>
          <a:bodyPr wrap="square" rtlCol="0">
            <a:spAutoFit/>
          </a:bodyPr>
          <a:lstStyle/>
          <a:p>
            <a:r>
              <a:rPr lang="en-US" dirty="0"/>
              <a:t>Which exact cell types express the implicated genes?</a:t>
            </a:r>
          </a:p>
        </p:txBody>
      </p:sp>
    </p:spTree>
    <p:extLst>
      <p:ext uri="{BB962C8B-B14F-4D97-AF65-F5344CB8AC3E}">
        <p14:creationId xmlns:p14="http://schemas.microsoft.com/office/powerpoint/2010/main" val="52212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B67F-F1CA-6747-BF0B-BBFBB7B092F1}"/>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8130825A-FD9A-554D-8E77-2B6FC3BB1B4D}"/>
              </a:ext>
            </a:extLst>
          </p:cNvPr>
          <p:cNvPicPr>
            <a:picLocks noGrp="1" noChangeAspect="1"/>
          </p:cNvPicPr>
          <p:nvPr>
            <p:ph idx="1"/>
          </p:nvPr>
        </p:nvPicPr>
        <p:blipFill>
          <a:blip r:embed="rId2"/>
          <a:stretch>
            <a:fillRect/>
          </a:stretch>
        </p:blipFill>
        <p:spPr>
          <a:xfrm>
            <a:off x="3981450" y="2610644"/>
            <a:ext cx="4229100" cy="2781300"/>
          </a:xfrm>
          <a:prstGeom prst="rect">
            <a:avLst/>
          </a:prstGeom>
        </p:spPr>
      </p:pic>
      <p:sp>
        <p:nvSpPr>
          <p:cNvPr id="5" name="Rectangle 4">
            <a:extLst>
              <a:ext uri="{FF2B5EF4-FFF2-40B4-BE49-F238E27FC236}">
                <a16:creationId xmlns:a16="http://schemas.microsoft.com/office/drawing/2014/main" id="{59947CC1-B069-6C4A-B4D2-05A7F4664389}"/>
              </a:ext>
            </a:extLst>
          </p:cNvPr>
          <p:cNvSpPr/>
          <p:nvPr/>
        </p:nvSpPr>
        <p:spPr>
          <a:xfrm>
            <a:off x="3048000" y="5657671"/>
            <a:ext cx="6096000" cy="1200329"/>
          </a:xfrm>
          <a:prstGeom prst="rect">
            <a:avLst/>
          </a:prstGeom>
        </p:spPr>
        <p:txBody>
          <a:bodyPr>
            <a:spAutoFit/>
          </a:bodyPr>
          <a:lstStyle/>
          <a:p>
            <a:r>
              <a:rPr lang="en-US" dirty="0">
                <a:latin typeface="Times New Roman" panose="02020603050405020304" pitchFamily="18" charset="0"/>
              </a:rPr>
              <a:t>“Liver enzymes such as alanine transaminase (ALT), aspartate transaminase (AST), and alkaline phosphatase (ALP) are the most commonly-used laboratory indicators of liver disease and are increased in most common liver diseases”</a:t>
            </a:r>
            <a:endParaRPr lang="en-US" dirty="0"/>
          </a:p>
        </p:txBody>
      </p:sp>
    </p:spTree>
    <p:extLst>
      <p:ext uri="{BB962C8B-B14F-4D97-AF65-F5344CB8AC3E}">
        <p14:creationId xmlns:p14="http://schemas.microsoft.com/office/powerpoint/2010/main" val="242000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1889-3C7E-EF4A-A117-4C2FB40E31CB}"/>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92CADC73-29CF-024C-8C9E-DF25D84EDE58}"/>
              </a:ext>
            </a:extLst>
          </p:cNvPr>
          <p:cNvPicPr>
            <a:picLocks noGrp="1" noChangeAspect="1"/>
          </p:cNvPicPr>
          <p:nvPr>
            <p:ph idx="1"/>
          </p:nvPr>
        </p:nvPicPr>
        <p:blipFill>
          <a:blip r:embed="rId3"/>
          <a:stretch>
            <a:fillRect/>
          </a:stretch>
        </p:blipFill>
        <p:spPr>
          <a:xfrm>
            <a:off x="5530953" y="495167"/>
            <a:ext cx="5822847" cy="5997708"/>
          </a:xfrm>
          <a:prstGeom prst="rect">
            <a:avLst/>
          </a:prstGeom>
        </p:spPr>
      </p:pic>
      <p:sp>
        <p:nvSpPr>
          <p:cNvPr id="5" name="Rectangle 4">
            <a:extLst>
              <a:ext uri="{FF2B5EF4-FFF2-40B4-BE49-F238E27FC236}">
                <a16:creationId xmlns:a16="http://schemas.microsoft.com/office/drawing/2014/main" id="{F4636952-7288-8140-BD1A-22AA4E43E098}"/>
              </a:ext>
            </a:extLst>
          </p:cNvPr>
          <p:cNvSpPr/>
          <p:nvPr/>
        </p:nvSpPr>
        <p:spPr>
          <a:xfrm>
            <a:off x="251791" y="4546951"/>
            <a:ext cx="5434481" cy="1815882"/>
          </a:xfrm>
          <a:prstGeom prst="rect">
            <a:avLst/>
          </a:prstGeom>
        </p:spPr>
        <p:txBody>
          <a:bodyPr wrap="square">
            <a:spAutoFit/>
          </a:bodyPr>
          <a:lstStyle/>
          <a:p>
            <a:r>
              <a:rPr lang="en-US" sz="1400" b="1" dirty="0">
                <a:latin typeface="Times New Roman" panose="02020603050405020304" pitchFamily="18" charset="0"/>
              </a:rPr>
              <a:t>Genetic loci associated with liver enzymes</a:t>
            </a:r>
            <a:br>
              <a:rPr lang="en-US" sz="1400" b="1" dirty="0">
                <a:latin typeface="Times New Roman" panose="02020603050405020304" pitchFamily="18" charset="0"/>
              </a:rPr>
            </a:br>
            <a:r>
              <a:rPr lang="en-US" sz="1400" b="1" dirty="0">
                <a:latin typeface="Times New Roman" panose="02020603050405020304" pitchFamily="18" charset="0"/>
              </a:rPr>
              <a:t>A</a:t>
            </a:r>
            <a:r>
              <a:rPr lang="en-US" sz="1400" dirty="0">
                <a:latin typeface="Times New Roman" panose="02020603050405020304" pitchFamily="18" charset="0"/>
              </a:rPr>
              <a:t>–</a:t>
            </a:r>
            <a:r>
              <a:rPr lang="en-US" sz="1400" b="1" dirty="0">
                <a:latin typeface="Times New Roman" panose="02020603050405020304" pitchFamily="18" charset="0"/>
              </a:rPr>
              <a:t>C</a:t>
            </a:r>
            <a:r>
              <a:rPr lang="en-US" sz="1400" dirty="0">
                <a:latin typeface="Times New Roman" panose="02020603050405020304" pitchFamily="18" charset="0"/>
              </a:rPr>
              <a:t> </a:t>
            </a:r>
            <a:r>
              <a:rPr lang="en-US" sz="1400" dirty="0" err="1">
                <a:latin typeface="Times New Roman" panose="02020603050405020304" pitchFamily="18" charset="0"/>
              </a:rPr>
              <a:t>Circos</a:t>
            </a:r>
            <a:r>
              <a:rPr lang="en-US" sz="1400" dirty="0">
                <a:latin typeface="Times New Roman" panose="02020603050405020304" pitchFamily="18" charset="0"/>
              </a:rPr>
              <a:t> plots depicting variants (unadjusted </a:t>
            </a:r>
            <a:r>
              <a:rPr lang="en-US" sz="1400" i="1" dirty="0">
                <a:latin typeface="Times New Roman" panose="02020603050405020304" pitchFamily="18" charset="0"/>
              </a:rPr>
              <a:t>p</a:t>
            </a:r>
            <a:r>
              <a:rPr lang="en-US" sz="1400" dirty="0">
                <a:latin typeface="Times New Roman" panose="02020603050405020304" pitchFamily="18" charset="0"/>
              </a:rPr>
              <a:t> &lt; 5 × 10</a:t>
            </a:r>
            <a:r>
              <a:rPr lang="en-US" sz="1400" baseline="30000" dirty="0">
                <a:latin typeface="Times New Roman" panose="02020603050405020304" pitchFamily="18" charset="0"/>
              </a:rPr>
              <a:t>−8</a:t>
            </a:r>
            <a:r>
              <a:rPr lang="en-US" sz="1400" dirty="0">
                <a:latin typeface="Times New Roman" panose="02020603050405020304" pitchFamily="18" charset="0"/>
              </a:rPr>
              <a:t>) with </a:t>
            </a:r>
            <a:r>
              <a:rPr lang="en-US" sz="1400" b="1" dirty="0">
                <a:latin typeface="Times New Roman" panose="02020603050405020304" pitchFamily="18" charset="0"/>
              </a:rPr>
              <a:t>A </a:t>
            </a:r>
            <a:r>
              <a:rPr lang="en-US" sz="1400" dirty="0">
                <a:latin typeface="Times New Roman" panose="02020603050405020304" pitchFamily="18" charset="0"/>
              </a:rPr>
              <a:t>alanine transaminase (ALT), </a:t>
            </a:r>
            <a:r>
              <a:rPr lang="en-US" sz="1400" b="1" dirty="0">
                <a:latin typeface="Times New Roman" panose="02020603050405020304" pitchFamily="18" charset="0"/>
              </a:rPr>
              <a:t>B</a:t>
            </a:r>
            <a:r>
              <a:rPr lang="en-US" sz="1400" dirty="0">
                <a:latin typeface="Times New Roman" panose="02020603050405020304" pitchFamily="18" charset="0"/>
              </a:rPr>
              <a:t> aspartate transaminase (AST), and </a:t>
            </a:r>
            <a:r>
              <a:rPr lang="en-US" sz="1400" b="1" dirty="0">
                <a:latin typeface="Times New Roman" panose="02020603050405020304" pitchFamily="18" charset="0"/>
              </a:rPr>
              <a:t>C</a:t>
            </a:r>
            <a:r>
              <a:rPr lang="en-US" sz="1400" dirty="0">
                <a:latin typeface="Times New Roman" panose="02020603050405020304" pitchFamily="18" charset="0"/>
              </a:rPr>
              <a:t> alkaline phosphatase (ALP). Outermost circles represent associations with ALT, middle AST, innermost ALP. </a:t>
            </a:r>
            <a:br>
              <a:rPr lang="en-US" sz="1400" dirty="0">
                <a:latin typeface="Times New Roman" panose="02020603050405020304" pitchFamily="18" charset="0"/>
              </a:rPr>
            </a:br>
            <a:r>
              <a:rPr lang="en-US" sz="1400" b="1" dirty="0">
                <a:latin typeface="Times New Roman" panose="02020603050405020304" pitchFamily="18" charset="0"/>
              </a:rPr>
              <a:t>D</a:t>
            </a:r>
            <a:r>
              <a:rPr lang="en-US" sz="1400" dirty="0">
                <a:latin typeface="Times New Roman" panose="02020603050405020304" pitchFamily="18" charset="0"/>
              </a:rPr>
              <a:t> overlap of loci across traits.</a:t>
            </a:r>
            <a:br>
              <a:rPr lang="en-US" sz="1400" dirty="0">
                <a:latin typeface="Times New Roman" panose="02020603050405020304" pitchFamily="18" charset="0"/>
              </a:rPr>
            </a:br>
            <a:r>
              <a:rPr lang="en-US" sz="1400" b="1" dirty="0">
                <a:latin typeface="Times New Roman" panose="02020603050405020304" pitchFamily="18" charset="0"/>
              </a:rPr>
              <a:t>E</a:t>
            </a:r>
            <a:r>
              <a:rPr lang="en-US" sz="1400" dirty="0">
                <a:latin typeface="Times New Roman" panose="02020603050405020304" pitchFamily="18" charset="0"/>
              </a:rPr>
              <a:t> Co-heritability of ALT, AST, and ALP.</a:t>
            </a:r>
            <a:br>
              <a:rPr lang="en-US" sz="1400" dirty="0">
                <a:latin typeface="Times New Roman" panose="02020603050405020304" pitchFamily="18" charset="0"/>
              </a:rPr>
            </a:br>
            <a:r>
              <a:rPr lang="en-US" sz="1400" b="1" dirty="0">
                <a:latin typeface="Times New Roman" panose="02020603050405020304" pitchFamily="18" charset="0"/>
              </a:rPr>
              <a:t>F</a:t>
            </a:r>
            <a:r>
              <a:rPr lang="en-US" sz="1400" dirty="0">
                <a:latin typeface="Times New Roman" panose="02020603050405020304" pitchFamily="18" charset="0"/>
              </a:rPr>
              <a:t> Phenotypic correlation of ALT, AST, and ALP.</a:t>
            </a:r>
            <a:endParaRPr lang="en-US" sz="1400" b="0" i="0" u="none" strike="noStrike" dirty="0">
              <a:effectLst/>
              <a:latin typeface="Times New Roman" panose="02020603050405020304" pitchFamily="18" charset="0"/>
            </a:endParaRPr>
          </a:p>
        </p:txBody>
      </p:sp>
      <p:sp>
        <p:nvSpPr>
          <p:cNvPr id="6" name="Rectangle 5">
            <a:extLst>
              <a:ext uri="{FF2B5EF4-FFF2-40B4-BE49-F238E27FC236}">
                <a16:creationId xmlns:a16="http://schemas.microsoft.com/office/drawing/2014/main" id="{9D0A6D76-66C3-CC4F-896E-71AC7A13C828}"/>
              </a:ext>
            </a:extLst>
          </p:cNvPr>
          <p:cNvSpPr/>
          <p:nvPr/>
        </p:nvSpPr>
        <p:spPr>
          <a:xfrm>
            <a:off x="463825" y="1690688"/>
            <a:ext cx="4412974" cy="2031325"/>
          </a:xfrm>
          <a:prstGeom prst="rect">
            <a:avLst/>
          </a:prstGeom>
        </p:spPr>
        <p:txBody>
          <a:bodyPr wrap="square">
            <a:spAutoFit/>
          </a:bodyPr>
          <a:lstStyle/>
          <a:p>
            <a:r>
              <a:rPr lang="en-US" dirty="0">
                <a:latin typeface="Times New Roman" panose="02020603050405020304" pitchFamily="18" charset="0"/>
              </a:rPr>
              <a:t>We defined/identified</a:t>
            </a:r>
            <a:br>
              <a:rPr lang="en-US" dirty="0">
                <a:latin typeface="Times New Roman" panose="02020603050405020304" pitchFamily="18" charset="0"/>
              </a:rPr>
            </a:br>
            <a:r>
              <a:rPr lang="en-US" dirty="0">
                <a:latin typeface="Times New Roman" panose="02020603050405020304" pitchFamily="18" charset="0"/>
              </a:rPr>
              <a:t>172 independent ALT,</a:t>
            </a:r>
            <a:br>
              <a:rPr lang="en-US" dirty="0">
                <a:latin typeface="Times New Roman" panose="02020603050405020304" pitchFamily="18" charset="0"/>
              </a:rPr>
            </a:br>
            <a:r>
              <a:rPr lang="en-US" dirty="0">
                <a:latin typeface="Times New Roman" panose="02020603050405020304" pitchFamily="18" charset="0"/>
              </a:rPr>
              <a:t>199 AST, and</a:t>
            </a:r>
            <a:br>
              <a:rPr lang="en-US" dirty="0">
                <a:latin typeface="Times New Roman" panose="02020603050405020304" pitchFamily="18" charset="0"/>
              </a:rPr>
            </a:br>
            <a:r>
              <a:rPr lang="en-US" dirty="0">
                <a:latin typeface="Times New Roman" panose="02020603050405020304" pitchFamily="18" charset="0"/>
              </a:rPr>
              <a:t>216 ALP loci</a:t>
            </a:r>
            <a:br>
              <a:rPr lang="en-US" dirty="0">
                <a:latin typeface="Times New Roman" panose="02020603050405020304" pitchFamily="18" charset="0"/>
              </a:rPr>
            </a:br>
            <a:r>
              <a:rPr lang="en-US" dirty="0">
                <a:latin typeface="Times New Roman" panose="02020603050405020304" pitchFamily="18" charset="0"/>
              </a:rPr>
              <a:t>after eliminating any SNPs within 1 Mb or LD (</a:t>
            </a:r>
            <a:r>
              <a:rPr lang="en-US" i="1" dirty="0">
                <a:latin typeface="Times New Roman" panose="02020603050405020304" pitchFamily="18" charset="0"/>
              </a:rPr>
              <a:t>R</a:t>
            </a:r>
            <a:r>
              <a:rPr lang="en-US" baseline="30000" dirty="0">
                <a:latin typeface="Times New Roman" panose="02020603050405020304" pitchFamily="18" charset="0"/>
              </a:rPr>
              <a:t>2</a:t>
            </a:r>
            <a:r>
              <a:rPr lang="en-US" dirty="0">
                <a:latin typeface="Times New Roman" panose="02020603050405020304" pitchFamily="18" charset="0"/>
              </a:rPr>
              <a:t> &gt; 0.01) of another genome-wide significant locus for the same trait </a:t>
            </a:r>
            <a:endParaRPr lang="en-US" dirty="0"/>
          </a:p>
        </p:txBody>
      </p:sp>
    </p:spTree>
    <p:extLst>
      <p:ext uri="{BB962C8B-B14F-4D97-AF65-F5344CB8AC3E}">
        <p14:creationId xmlns:p14="http://schemas.microsoft.com/office/powerpoint/2010/main" val="600743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3A19-A895-6844-A0F3-F71552E496CF}"/>
              </a:ext>
            </a:extLst>
          </p:cNvPr>
          <p:cNvSpPr>
            <a:spLocks noGrp="1"/>
          </p:cNvSpPr>
          <p:nvPr>
            <p:ph type="title"/>
          </p:nvPr>
        </p:nvSpPr>
        <p:spPr/>
        <p:txBody>
          <a:bodyPr/>
          <a:lstStyle/>
          <a:p>
            <a:r>
              <a:rPr lang="en-US" dirty="0"/>
              <a:t>Gene, pathway,</a:t>
            </a:r>
            <a:br>
              <a:rPr lang="en-US" dirty="0"/>
            </a:br>
            <a:r>
              <a:rPr lang="en-US" dirty="0"/>
              <a:t>tissue analysis (DEPICT)</a:t>
            </a:r>
          </a:p>
        </p:txBody>
      </p:sp>
      <p:pic>
        <p:nvPicPr>
          <p:cNvPr id="7" name="Picture 6">
            <a:extLst>
              <a:ext uri="{FF2B5EF4-FFF2-40B4-BE49-F238E27FC236}">
                <a16:creationId xmlns:a16="http://schemas.microsoft.com/office/drawing/2014/main" id="{6C329080-E6DB-E741-98F2-6CF375F9C7E8}"/>
              </a:ext>
            </a:extLst>
          </p:cNvPr>
          <p:cNvPicPr>
            <a:picLocks noChangeAspect="1"/>
          </p:cNvPicPr>
          <p:nvPr/>
        </p:nvPicPr>
        <p:blipFill>
          <a:blip r:embed="rId2"/>
          <a:stretch>
            <a:fillRect/>
          </a:stretch>
        </p:blipFill>
        <p:spPr>
          <a:xfrm>
            <a:off x="6799312" y="0"/>
            <a:ext cx="5392688" cy="6858000"/>
          </a:xfrm>
          <a:prstGeom prst="rect">
            <a:avLst/>
          </a:prstGeom>
        </p:spPr>
      </p:pic>
      <p:sp>
        <p:nvSpPr>
          <p:cNvPr id="4" name="TextBox 3">
            <a:extLst>
              <a:ext uri="{FF2B5EF4-FFF2-40B4-BE49-F238E27FC236}">
                <a16:creationId xmlns:a16="http://schemas.microsoft.com/office/drawing/2014/main" id="{D88F840C-3435-477A-2CB3-F754144C464D}"/>
              </a:ext>
            </a:extLst>
          </p:cNvPr>
          <p:cNvSpPr txBox="1"/>
          <p:nvPr/>
        </p:nvSpPr>
        <p:spPr>
          <a:xfrm>
            <a:off x="488633" y="2055813"/>
            <a:ext cx="6097904" cy="1200329"/>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We used DEPICT, a program that uses GWAS-prioritized genes and gene co-expression patterns across cells and tissues, to identify tissues, pathways, and genes (using an FDR &lt; 0.05) that are enriched for associations with a trait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852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C8A6-85F6-454E-90F2-960854B2196F}"/>
              </a:ext>
            </a:extLst>
          </p:cNvPr>
          <p:cNvSpPr>
            <a:spLocks noGrp="1"/>
          </p:cNvSpPr>
          <p:nvPr>
            <p:ph type="title"/>
          </p:nvPr>
        </p:nvSpPr>
        <p:spPr/>
        <p:txBody>
          <a:bodyPr>
            <a:normAutofit fontScale="90000"/>
          </a:bodyPr>
          <a:lstStyle/>
          <a:p>
            <a:r>
              <a:rPr lang="en-US" dirty="0"/>
              <a:t>Gene, pathway,</a:t>
            </a:r>
            <a:br>
              <a:rPr lang="en-US" dirty="0"/>
            </a:br>
            <a:r>
              <a:rPr lang="en-US" dirty="0"/>
              <a:t>tissue analysis</a:t>
            </a:r>
            <a:br>
              <a:rPr lang="en-US" dirty="0"/>
            </a:br>
            <a:r>
              <a:rPr lang="en-US" dirty="0"/>
              <a:t>(DEPICT)</a:t>
            </a:r>
          </a:p>
        </p:txBody>
      </p:sp>
      <p:pic>
        <p:nvPicPr>
          <p:cNvPr id="4" name="Picture 3">
            <a:extLst>
              <a:ext uri="{FF2B5EF4-FFF2-40B4-BE49-F238E27FC236}">
                <a16:creationId xmlns:a16="http://schemas.microsoft.com/office/drawing/2014/main" id="{C3C22AA2-9FA3-B840-A5BB-87115CD573E1}"/>
              </a:ext>
            </a:extLst>
          </p:cNvPr>
          <p:cNvPicPr>
            <a:picLocks noChangeAspect="1"/>
          </p:cNvPicPr>
          <p:nvPr/>
        </p:nvPicPr>
        <p:blipFill>
          <a:blip r:embed="rId2"/>
          <a:stretch>
            <a:fillRect/>
          </a:stretch>
        </p:blipFill>
        <p:spPr>
          <a:xfrm>
            <a:off x="4726885" y="681037"/>
            <a:ext cx="7219626" cy="5942220"/>
          </a:xfrm>
          <a:prstGeom prst="rect">
            <a:avLst/>
          </a:prstGeom>
        </p:spPr>
      </p:pic>
      <p:sp>
        <p:nvSpPr>
          <p:cNvPr id="5" name="Rectangle 4">
            <a:extLst>
              <a:ext uri="{FF2B5EF4-FFF2-40B4-BE49-F238E27FC236}">
                <a16:creationId xmlns:a16="http://schemas.microsoft.com/office/drawing/2014/main" id="{9312C568-3E5A-484A-B5BA-BE920FCE0A66}"/>
              </a:ext>
            </a:extLst>
          </p:cNvPr>
          <p:cNvSpPr/>
          <p:nvPr/>
        </p:nvSpPr>
        <p:spPr>
          <a:xfrm>
            <a:off x="1215059" y="3051982"/>
            <a:ext cx="3511826" cy="1200329"/>
          </a:xfrm>
          <a:prstGeom prst="rect">
            <a:avLst/>
          </a:prstGeom>
        </p:spPr>
        <p:txBody>
          <a:bodyPr wrap="square">
            <a:spAutoFit/>
          </a:bodyPr>
          <a:lstStyle/>
          <a:p>
            <a:r>
              <a:rPr lang="en-US" dirty="0">
                <a:latin typeface="Times New Roman" panose="02020603050405020304" pitchFamily="18" charset="0"/>
              </a:rPr>
              <a:t> Network plots depicting gene sets enriched in all three sets of ALT-, AST-, and ALP-associated variants (“Common”)</a:t>
            </a:r>
            <a:endParaRPr lang="en-US" dirty="0"/>
          </a:p>
        </p:txBody>
      </p:sp>
    </p:spTree>
    <p:extLst>
      <p:ext uri="{BB962C8B-B14F-4D97-AF65-F5344CB8AC3E}">
        <p14:creationId xmlns:p14="http://schemas.microsoft.com/office/powerpoint/2010/main" val="1715621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8D33-B86B-9949-81CE-1E0D1DA3FD20}"/>
              </a:ext>
            </a:extLst>
          </p:cNvPr>
          <p:cNvSpPr>
            <a:spLocks noGrp="1"/>
          </p:cNvSpPr>
          <p:nvPr>
            <p:ph type="title"/>
          </p:nvPr>
        </p:nvSpPr>
        <p:spPr/>
        <p:txBody>
          <a:bodyPr/>
          <a:lstStyle/>
          <a:p>
            <a:r>
              <a:rPr lang="en-US" dirty="0" err="1"/>
              <a:t>PheWAS</a:t>
            </a:r>
            <a:endParaRPr lang="en-US" dirty="0"/>
          </a:p>
        </p:txBody>
      </p:sp>
      <p:pic>
        <p:nvPicPr>
          <p:cNvPr id="4" name="Content Placeholder 3">
            <a:extLst>
              <a:ext uri="{FF2B5EF4-FFF2-40B4-BE49-F238E27FC236}">
                <a16:creationId xmlns:a16="http://schemas.microsoft.com/office/drawing/2014/main" id="{131361E6-FAB6-914D-85B4-A70AD48F375E}"/>
              </a:ext>
            </a:extLst>
          </p:cNvPr>
          <p:cNvPicPr>
            <a:picLocks noGrp="1" noChangeAspect="1"/>
          </p:cNvPicPr>
          <p:nvPr>
            <p:ph idx="1"/>
          </p:nvPr>
        </p:nvPicPr>
        <p:blipFill>
          <a:blip r:embed="rId2"/>
          <a:stretch>
            <a:fillRect/>
          </a:stretch>
        </p:blipFill>
        <p:spPr>
          <a:xfrm>
            <a:off x="5494437" y="191656"/>
            <a:ext cx="6087465" cy="6474687"/>
          </a:xfrm>
          <a:prstGeom prst="rect">
            <a:avLst/>
          </a:prstGeom>
        </p:spPr>
      </p:pic>
      <p:sp>
        <p:nvSpPr>
          <p:cNvPr id="5" name="TextBox 4">
            <a:extLst>
              <a:ext uri="{FF2B5EF4-FFF2-40B4-BE49-F238E27FC236}">
                <a16:creationId xmlns:a16="http://schemas.microsoft.com/office/drawing/2014/main" id="{C10EA5C0-0C53-F175-8EC9-28E0512B8107}"/>
              </a:ext>
            </a:extLst>
          </p:cNvPr>
          <p:cNvSpPr txBox="1"/>
          <p:nvPr/>
        </p:nvSpPr>
        <p:spPr>
          <a:xfrm>
            <a:off x="517417" y="2967334"/>
            <a:ext cx="4740383" cy="923330"/>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 International Classification of Diseases (ICD)-based diseases using previously-published </a:t>
            </a:r>
            <a:r>
              <a:rPr lang="en-US" b="0" i="0" u="none" strike="noStrike" dirty="0" err="1">
                <a:effectLst/>
                <a:latin typeface="Times New Roman" panose="02020603050405020304" pitchFamily="18" charset="0"/>
                <a:cs typeface="Times New Roman" panose="02020603050405020304" pitchFamily="18" charset="0"/>
              </a:rPr>
              <a:t>PheWAS</a:t>
            </a:r>
            <a:r>
              <a:rPr lang="en-US" b="0" i="0" u="none" strike="noStrike" dirty="0">
                <a:effectLst/>
                <a:latin typeface="Times New Roman" panose="02020603050405020304" pitchFamily="18" charset="0"/>
                <a:cs typeface="Times New Roman" panose="02020603050405020304" pitchFamily="18" charset="0"/>
              </a:rPr>
              <a:t> data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39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F888-8964-24AB-C680-85410D45B5AF}"/>
              </a:ext>
            </a:extLst>
          </p:cNvPr>
          <p:cNvSpPr>
            <a:spLocks noGrp="1"/>
          </p:cNvSpPr>
          <p:nvPr>
            <p:ph type="title"/>
          </p:nvPr>
        </p:nvSpPr>
        <p:spPr/>
        <p:txBody>
          <a:bodyPr/>
          <a:lstStyle/>
          <a:p>
            <a:r>
              <a:rPr lang="en-US" dirty="0"/>
              <a:t>Colocalization</a:t>
            </a:r>
          </a:p>
        </p:txBody>
      </p:sp>
      <p:sp>
        <p:nvSpPr>
          <p:cNvPr id="3" name="Content Placeholder 2">
            <a:extLst>
              <a:ext uri="{FF2B5EF4-FFF2-40B4-BE49-F238E27FC236}">
                <a16:creationId xmlns:a16="http://schemas.microsoft.com/office/drawing/2014/main" id="{EAE27CC3-3112-CEFE-509E-5BC071481D9F}"/>
              </a:ext>
            </a:extLst>
          </p:cNvPr>
          <p:cNvSpPr>
            <a:spLocks noGrp="1"/>
          </p:cNvSpPr>
          <p:nvPr>
            <p:ph idx="1"/>
          </p:nvPr>
        </p:nvSpPr>
        <p:spPr>
          <a:xfrm>
            <a:off x="838200" y="1531158"/>
            <a:ext cx="10515600" cy="4351338"/>
          </a:xfrm>
        </p:spPr>
        <p:txBody>
          <a:bodyPr>
            <a:normAutofit/>
          </a:bodyPr>
          <a:lstStyle/>
          <a:p>
            <a:pPr marL="0" indent="0">
              <a:buNone/>
            </a:pPr>
            <a:r>
              <a:rPr lang="en-US" sz="2400" b="0" i="0" u="none" strike="noStrike" dirty="0">
                <a:effectLst/>
                <a:latin typeface="Times New Roman" panose="02020603050405020304" pitchFamily="18" charset="0"/>
                <a:cs typeface="Times New Roman" panose="02020603050405020304" pitchFamily="18" charset="0"/>
              </a:rPr>
              <a:t>“One approach to understanding the biological basis of these associations has been to explore whether GWAS signals from intermediate cellular phenotypes, in particular gene expression, are located in the same loci (“</a:t>
            </a:r>
            <a:r>
              <a:rPr lang="en-US" sz="2400" b="0" i="0" u="none" strike="noStrike" dirty="0" err="1">
                <a:effectLst/>
                <a:latin typeface="Times New Roman" panose="02020603050405020304" pitchFamily="18" charset="0"/>
                <a:cs typeface="Times New Roman" panose="02020603050405020304" pitchFamily="18" charset="0"/>
              </a:rPr>
              <a:t>colocalise</a:t>
            </a:r>
            <a:r>
              <a:rPr lang="en-US" sz="2400" b="0" i="0" u="none" strike="noStrike" dirty="0">
                <a:effectLst/>
                <a:latin typeface="Times New Roman" panose="02020603050405020304" pitchFamily="18" charset="0"/>
                <a:cs typeface="Times New Roman" panose="02020603050405020304" pitchFamily="18" charset="0"/>
              </a:rPr>
              <a:t>”) and are potentially mediating the disease signals. </a:t>
            </a:r>
            <a:r>
              <a:rPr lang="en-US" sz="2400" b="0" i="0" u="sng" strike="noStrike" dirty="0">
                <a:effectLst/>
                <a:latin typeface="Times New Roman" panose="02020603050405020304" pitchFamily="18" charset="0"/>
                <a:cs typeface="Times New Roman" panose="02020603050405020304" pitchFamily="18" charset="0"/>
              </a:rPr>
              <a:t>However, it is not clear how to assess whether the same variants are responsible for the two GWAS signals or whether it is distinct causal variants close to each other</a:t>
            </a:r>
            <a:r>
              <a:rPr lang="en-US" sz="2400" b="0" i="0" u="none" strike="noStrike" dirty="0">
                <a:effectLst/>
                <a:latin typeface="Times New Roman" panose="02020603050405020304" pitchFamily="18" charset="0"/>
                <a:cs typeface="Times New Roman" panose="02020603050405020304" pitchFamily="18" charset="0"/>
              </a:rPr>
              <a:t>. In this paper, we describe a statistical method that can use simply single variant summary statistics to test for </a:t>
            </a:r>
            <a:r>
              <a:rPr lang="en-US" sz="2400" b="0" i="0" u="none" strike="noStrike" dirty="0" err="1">
                <a:effectLst/>
                <a:latin typeface="Times New Roman" panose="02020603050405020304" pitchFamily="18" charset="0"/>
                <a:cs typeface="Times New Roman" panose="02020603050405020304" pitchFamily="18" charset="0"/>
              </a:rPr>
              <a:t>colocalisation</a:t>
            </a:r>
            <a:r>
              <a:rPr lang="en-US" sz="2400" b="0" i="0" u="none" strike="noStrike" dirty="0">
                <a:effectLst/>
                <a:latin typeface="Times New Roman" panose="02020603050405020304" pitchFamily="18" charset="0"/>
                <a:cs typeface="Times New Roman" panose="02020603050405020304" pitchFamily="18" charset="0"/>
              </a:rPr>
              <a:t> of GWAS signals.” - COLOC</a:t>
            </a:r>
          </a:p>
        </p:txBody>
      </p:sp>
      <p:sp>
        <p:nvSpPr>
          <p:cNvPr id="5" name="TextBox 4">
            <a:extLst>
              <a:ext uri="{FF2B5EF4-FFF2-40B4-BE49-F238E27FC236}">
                <a16:creationId xmlns:a16="http://schemas.microsoft.com/office/drawing/2014/main" id="{A5E71BC7-179C-676A-F10E-608575DDFFC9}"/>
              </a:ext>
            </a:extLst>
          </p:cNvPr>
          <p:cNvSpPr txBox="1"/>
          <p:nvPr/>
        </p:nvSpPr>
        <p:spPr>
          <a:xfrm>
            <a:off x="838200" y="4432524"/>
            <a:ext cx="6098582" cy="2308324"/>
          </a:xfrm>
          <a:prstGeom prst="rect">
            <a:avLst/>
          </a:prstGeom>
          <a:noFill/>
        </p:spPr>
        <p:txBody>
          <a:bodyPr wrap="square">
            <a:spAutoFit/>
          </a:bodyPr>
          <a:lstStyle/>
          <a:p>
            <a:pPr algn="l"/>
            <a:r>
              <a:rPr lang="en-US" b="0" i="0" u="none" strike="noStrike" dirty="0" err="1">
                <a:effectLst/>
                <a:latin typeface="Times New Roman" panose="02020603050405020304" pitchFamily="18" charset="0"/>
                <a:cs typeface="Times New Roman" panose="02020603050405020304" pitchFamily="18" charset="0"/>
              </a:rPr>
              <a:t>Coloc</a:t>
            </a:r>
            <a:r>
              <a:rPr lang="en-US" b="0" i="0" u="none" strike="noStrike" dirty="0">
                <a:effectLst/>
                <a:latin typeface="Times New Roman" panose="02020603050405020304" pitchFamily="18" charset="0"/>
                <a:cs typeface="Times New Roman" panose="02020603050405020304" pitchFamily="18" charset="0"/>
              </a:rPr>
              <a:t> is a Bayesian method which, for two traits, integrates evidence over all variants at locus to evaluate the following hypotheses:</a:t>
            </a:r>
          </a:p>
          <a:p>
            <a:pPr algn="l"/>
            <a:r>
              <a:rPr lang="en-US" b="0" i="0" u="none" strike="noStrike" dirty="0">
                <a:effectLst/>
                <a:latin typeface="Times New Roman" panose="02020603050405020304" pitchFamily="18" charset="0"/>
                <a:cs typeface="Times New Roman" panose="02020603050405020304" pitchFamily="18" charset="0"/>
              </a:rPr>
              <a:t>H0: No association with either trait</a:t>
            </a:r>
          </a:p>
          <a:p>
            <a:pPr algn="l"/>
            <a:r>
              <a:rPr lang="en-US" b="0" i="0" u="none" strike="noStrike" dirty="0">
                <a:effectLst/>
                <a:latin typeface="Times New Roman" panose="02020603050405020304" pitchFamily="18" charset="0"/>
                <a:cs typeface="Times New Roman" panose="02020603050405020304" pitchFamily="18" charset="0"/>
              </a:rPr>
              <a:t>H1: Association with trait 1, not with trait 2</a:t>
            </a:r>
          </a:p>
          <a:p>
            <a:pPr algn="l"/>
            <a:r>
              <a:rPr lang="en-US" b="0" i="0" u="none" strike="noStrike" dirty="0">
                <a:effectLst/>
                <a:latin typeface="Times New Roman" panose="02020603050405020304" pitchFamily="18" charset="0"/>
                <a:cs typeface="Times New Roman" panose="02020603050405020304" pitchFamily="18" charset="0"/>
              </a:rPr>
              <a:t>H2: Association with trait 2, not with trait 1</a:t>
            </a:r>
          </a:p>
          <a:p>
            <a:pPr algn="l"/>
            <a:r>
              <a:rPr lang="en-US" b="0" i="0" u="none" strike="noStrike" dirty="0">
                <a:effectLst/>
                <a:latin typeface="Times New Roman" panose="02020603050405020304" pitchFamily="18" charset="0"/>
                <a:cs typeface="Times New Roman" panose="02020603050405020304" pitchFamily="18" charset="0"/>
              </a:rPr>
              <a:t>H3: Association with trait 1 and trait 2, two independent SNPs</a:t>
            </a:r>
          </a:p>
          <a:p>
            <a:pPr algn="l"/>
            <a:r>
              <a:rPr lang="en-US" b="0" i="0" u="none" strike="noStrike" dirty="0">
                <a:effectLst/>
                <a:latin typeface="Times New Roman" panose="02020603050405020304" pitchFamily="18" charset="0"/>
                <a:cs typeface="Times New Roman" panose="02020603050405020304" pitchFamily="18" charset="0"/>
              </a:rPr>
              <a:t>H4: Association with trait 1 and trait 2, one shared SNP</a:t>
            </a:r>
          </a:p>
        </p:txBody>
      </p:sp>
      <p:sp>
        <p:nvSpPr>
          <p:cNvPr id="6" name="TextBox 5">
            <a:extLst>
              <a:ext uri="{FF2B5EF4-FFF2-40B4-BE49-F238E27FC236}">
                <a16:creationId xmlns:a16="http://schemas.microsoft.com/office/drawing/2014/main" id="{AAB0B76B-B37F-851C-8AAB-9424D8AA3173}"/>
              </a:ext>
            </a:extLst>
          </p:cNvPr>
          <p:cNvSpPr txBox="1"/>
          <p:nvPr/>
        </p:nvSpPr>
        <p:spPr>
          <a:xfrm>
            <a:off x="7346197" y="4572000"/>
            <a:ext cx="4007603" cy="646331"/>
          </a:xfrm>
          <a:prstGeom prst="rect">
            <a:avLst/>
          </a:prstGeom>
          <a:noFill/>
        </p:spPr>
        <p:txBody>
          <a:bodyPr wrap="square" rtlCol="0">
            <a:spAutoFit/>
          </a:bodyPr>
          <a:lstStyle/>
          <a:p>
            <a:r>
              <a:rPr lang="en-US" dirty="0"/>
              <a:t>Some other tools:</a:t>
            </a:r>
          </a:p>
          <a:p>
            <a:pPr marL="285750" indent="-285750">
              <a:buFont typeface="Arial" panose="020B0604020202020204" pitchFamily="34" charset="0"/>
              <a:buChar char="•"/>
            </a:pPr>
            <a:r>
              <a:rPr lang="en-US" dirty="0" err="1"/>
              <a:t>HyPrColoc</a:t>
            </a:r>
            <a:endParaRPr lang="en-US" dirty="0"/>
          </a:p>
        </p:txBody>
      </p:sp>
    </p:spTree>
    <p:extLst>
      <p:ext uri="{BB962C8B-B14F-4D97-AF65-F5344CB8AC3E}">
        <p14:creationId xmlns:p14="http://schemas.microsoft.com/office/powerpoint/2010/main" val="2938701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6E1B-48C7-1842-8C59-B1EB9CE2B4D3}"/>
              </a:ext>
            </a:extLst>
          </p:cNvPr>
          <p:cNvSpPr>
            <a:spLocks noGrp="1"/>
          </p:cNvSpPr>
          <p:nvPr>
            <p:ph type="title"/>
          </p:nvPr>
        </p:nvSpPr>
        <p:spPr/>
        <p:txBody>
          <a:bodyPr/>
          <a:lstStyle/>
          <a:p>
            <a:r>
              <a:rPr lang="en-US" dirty="0" err="1"/>
              <a:t>PheWAS</a:t>
            </a:r>
            <a:endParaRPr lang="en-US" dirty="0"/>
          </a:p>
        </p:txBody>
      </p:sp>
      <p:pic>
        <p:nvPicPr>
          <p:cNvPr id="4" name="Content Placeholder 3">
            <a:extLst>
              <a:ext uri="{FF2B5EF4-FFF2-40B4-BE49-F238E27FC236}">
                <a16:creationId xmlns:a16="http://schemas.microsoft.com/office/drawing/2014/main" id="{56DFA8E6-6E25-6D45-9E1B-34B9B3D451FF}"/>
              </a:ext>
            </a:extLst>
          </p:cNvPr>
          <p:cNvPicPr>
            <a:picLocks noGrp="1" noChangeAspect="1"/>
          </p:cNvPicPr>
          <p:nvPr>
            <p:ph idx="1"/>
          </p:nvPr>
        </p:nvPicPr>
        <p:blipFill>
          <a:blip r:embed="rId3"/>
          <a:stretch>
            <a:fillRect/>
          </a:stretch>
        </p:blipFill>
        <p:spPr>
          <a:xfrm>
            <a:off x="199006" y="2594847"/>
            <a:ext cx="7773060" cy="3898028"/>
          </a:xfrm>
          <a:prstGeom prst="rect">
            <a:avLst/>
          </a:prstGeom>
        </p:spPr>
      </p:pic>
      <p:sp>
        <p:nvSpPr>
          <p:cNvPr id="5" name="Rectangle 4">
            <a:extLst>
              <a:ext uri="{FF2B5EF4-FFF2-40B4-BE49-F238E27FC236}">
                <a16:creationId xmlns:a16="http://schemas.microsoft.com/office/drawing/2014/main" id="{A3D05E82-4437-DE4C-8307-517B8E82FCFC}"/>
              </a:ext>
            </a:extLst>
          </p:cNvPr>
          <p:cNvSpPr/>
          <p:nvPr/>
        </p:nvSpPr>
        <p:spPr>
          <a:xfrm>
            <a:off x="3286538" y="116030"/>
            <a:ext cx="7818783" cy="2308324"/>
          </a:xfrm>
          <a:prstGeom prst="rect">
            <a:avLst/>
          </a:prstGeom>
        </p:spPr>
        <p:txBody>
          <a:bodyPr wrap="square">
            <a:spAutoFit/>
          </a:bodyPr>
          <a:lstStyle/>
          <a:p>
            <a:r>
              <a:rPr lang="en-US" dirty="0">
                <a:latin typeface="Times New Roman" panose="02020603050405020304" pitchFamily="18" charset="0"/>
              </a:rPr>
              <a:t>Notable findings were that a number of alleles were associated with metabolic diseases and cholelithiasis. 23 alleles associated with metabolic traits including hypertension, dyslipidemia, diabetes, and coronary artery disease (Fig. </a:t>
            </a:r>
            <a:r>
              <a:rPr lang="en-US" dirty="0">
                <a:latin typeface="Times New Roman" panose="02020603050405020304" pitchFamily="18" charset="0"/>
                <a:hlinkClick r:id="rId4">
                  <a:extLst>
                    <a:ext uri="{A12FA001-AC4F-418D-AE19-62706E023703}">
                      <ahyp:hlinkClr xmlns:ahyp="http://schemas.microsoft.com/office/drawing/2018/hyperlinkcolor" val="tx"/>
                    </a:ext>
                  </a:extLst>
                </a:hlinkClick>
              </a:rPr>
              <a:t>4B</a:t>
            </a:r>
            <a:r>
              <a:rPr lang="en-US" dirty="0">
                <a:latin typeface="Times New Roman" panose="02020603050405020304" pitchFamily="18" charset="0"/>
              </a:rPr>
              <a:t>). 13 alleles associated with variations in risk of cholelithiasis (Fig. </a:t>
            </a:r>
            <a:r>
              <a:rPr lang="en-US" dirty="0">
                <a:latin typeface="Times New Roman" panose="02020603050405020304" pitchFamily="18" charset="0"/>
                <a:hlinkClick r:id="rId4">
                  <a:extLst>
                    <a:ext uri="{A12FA001-AC4F-418D-AE19-62706E023703}">
                      <ahyp:hlinkClr xmlns:ahyp="http://schemas.microsoft.com/office/drawing/2018/hyperlinkcolor" val="tx"/>
                    </a:ext>
                  </a:extLst>
                </a:hlinkClick>
              </a:rPr>
              <a:t>4C</a:t>
            </a:r>
            <a:r>
              <a:rPr lang="en-US" dirty="0">
                <a:latin typeface="Times New Roman" panose="02020603050405020304" pitchFamily="18" charset="0"/>
              </a:rPr>
              <a:t>). Several alleles associated with other traits of interest: rs2836882 near </a:t>
            </a:r>
            <a:r>
              <a:rPr lang="en-US" i="1" dirty="0">
                <a:latin typeface="Times New Roman" panose="02020603050405020304" pitchFamily="18" charset="0"/>
              </a:rPr>
              <a:t>PSMG1</a:t>
            </a:r>
            <a:r>
              <a:rPr lang="en-US" dirty="0">
                <a:latin typeface="Times New Roman" panose="02020603050405020304" pitchFamily="18" charset="0"/>
              </a:rPr>
              <a:t> associated with ulcerative colitis, multiple SNPs including rs3923 near </a:t>
            </a:r>
            <a:r>
              <a:rPr lang="en-US" i="1" dirty="0">
                <a:latin typeface="Times New Roman" panose="02020603050405020304" pitchFamily="18" charset="0"/>
              </a:rPr>
              <a:t>SLC17A1</a:t>
            </a:r>
            <a:r>
              <a:rPr lang="en-US" dirty="0">
                <a:latin typeface="Times New Roman" panose="02020603050405020304" pitchFamily="18" charset="0"/>
              </a:rPr>
              <a:t> associated with disorders in mineral metabolism, and rs17216707 near </a:t>
            </a:r>
            <a:r>
              <a:rPr lang="en-US" i="1" dirty="0">
                <a:latin typeface="Times New Roman" panose="02020603050405020304" pitchFamily="18" charset="0"/>
              </a:rPr>
              <a:t>CYP24A1</a:t>
            </a:r>
            <a:r>
              <a:rPr lang="en-US" dirty="0">
                <a:latin typeface="Times New Roman" panose="02020603050405020304" pitchFamily="18" charset="0"/>
              </a:rPr>
              <a:t> associated with nephrolithiasis.</a:t>
            </a:r>
            <a:endParaRPr lang="en-US" dirty="0"/>
          </a:p>
        </p:txBody>
      </p:sp>
      <p:sp>
        <p:nvSpPr>
          <p:cNvPr id="6" name="Rectangle 5">
            <a:extLst>
              <a:ext uri="{FF2B5EF4-FFF2-40B4-BE49-F238E27FC236}">
                <a16:creationId xmlns:a16="http://schemas.microsoft.com/office/drawing/2014/main" id="{9CE29F3B-8645-5143-8382-97030598B311}"/>
              </a:ext>
            </a:extLst>
          </p:cNvPr>
          <p:cNvSpPr/>
          <p:nvPr/>
        </p:nvSpPr>
        <p:spPr>
          <a:xfrm>
            <a:off x="8409388" y="3183061"/>
            <a:ext cx="2822713" cy="3139321"/>
          </a:xfrm>
          <a:prstGeom prst="rect">
            <a:avLst/>
          </a:prstGeom>
        </p:spPr>
        <p:txBody>
          <a:bodyPr wrap="square">
            <a:spAutoFit/>
          </a:bodyPr>
          <a:lstStyle/>
          <a:p>
            <a:r>
              <a:rPr lang="en-US" dirty="0">
                <a:latin typeface="Times New Roman" panose="02020603050405020304" pitchFamily="18" charset="0"/>
              </a:rPr>
              <a:t>“There was no significant evidence for causality of ALT, AST, or ALP with any metabolic traits. These analyses suggest that liver enzyme elevations themselves do not cause metabolic diseases, but instead are the result of metabolic disease such as obesity and dyslipidemia.”</a:t>
            </a:r>
            <a:endParaRPr lang="en-US" dirty="0"/>
          </a:p>
        </p:txBody>
      </p:sp>
      <p:sp>
        <p:nvSpPr>
          <p:cNvPr id="7" name="Rectangle 6">
            <a:extLst>
              <a:ext uri="{FF2B5EF4-FFF2-40B4-BE49-F238E27FC236}">
                <a16:creationId xmlns:a16="http://schemas.microsoft.com/office/drawing/2014/main" id="{5ACC004A-F517-E64E-87FA-1B776057DE70}"/>
              </a:ext>
            </a:extLst>
          </p:cNvPr>
          <p:cNvSpPr/>
          <p:nvPr/>
        </p:nvSpPr>
        <p:spPr>
          <a:xfrm>
            <a:off x="8190727" y="2359079"/>
            <a:ext cx="3260035" cy="917311"/>
          </a:xfrm>
          <a:prstGeom prst="rect">
            <a:avLst/>
          </a:prstGeom>
        </p:spPr>
        <p:txBody>
          <a:bodyPr wrap="square">
            <a:spAutoFit/>
          </a:bodyPr>
          <a:lstStyle/>
          <a:p>
            <a:r>
              <a:rPr lang="en-US" dirty="0"/>
              <a:t>Further analyses sought to disentangle causality in these associations:</a:t>
            </a:r>
          </a:p>
        </p:txBody>
      </p:sp>
    </p:spTree>
    <p:extLst>
      <p:ext uri="{BB962C8B-B14F-4D97-AF65-F5344CB8AC3E}">
        <p14:creationId xmlns:p14="http://schemas.microsoft.com/office/powerpoint/2010/main" val="2737164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D0C0-6F7D-0040-8FF8-0CB2C458A63D}"/>
              </a:ext>
            </a:extLst>
          </p:cNvPr>
          <p:cNvSpPr>
            <a:spLocks noGrp="1"/>
          </p:cNvSpPr>
          <p:nvPr>
            <p:ph type="title"/>
          </p:nvPr>
        </p:nvSpPr>
        <p:spPr/>
        <p:txBody>
          <a:bodyPr/>
          <a:lstStyle/>
          <a:p>
            <a:r>
              <a:rPr lang="en-US" dirty="0"/>
              <a:t>Overlap with previous</a:t>
            </a:r>
            <a:br>
              <a:rPr lang="en-US" dirty="0"/>
            </a:br>
            <a:r>
              <a:rPr lang="en-US" dirty="0"/>
              <a:t>liver disease GWAS</a:t>
            </a:r>
          </a:p>
        </p:txBody>
      </p:sp>
      <p:pic>
        <p:nvPicPr>
          <p:cNvPr id="4" name="Picture 3">
            <a:extLst>
              <a:ext uri="{FF2B5EF4-FFF2-40B4-BE49-F238E27FC236}">
                <a16:creationId xmlns:a16="http://schemas.microsoft.com/office/drawing/2014/main" id="{31D6B3A2-4B38-2A4D-9BDA-7ED831D9B082}"/>
              </a:ext>
            </a:extLst>
          </p:cNvPr>
          <p:cNvPicPr>
            <a:picLocks noChangeAspect="1"/>
          </p:cNvPicPr>
          <p:nvPr/>
        </p:nvPicPr>
        <p:blipFill>
          <a:blip r:embed="rId2"/>
          <a:stretch>
            <a:fillRect/>
          </a:stretch>
        </p:blipFill>
        <p:spPr>
          <a:xfrm>
            <a:off x="6510227" y="0"/>
            <a:ext cx="5681773" cy="6858000"/>
          </a:xfrm>
          <a:prstGeom prst="rect">
            <a:avLst/>
          </a:prstGeom>
        </p:spPr>
      </p:pic>
      <p:sp>
        <p:nvSpPr>
          <p:cNvPr id="5" name="Rectangle 4">
            <a:extLst>
              <a:ext uri="{FF2B5EF4-FFF2-40B4-BE49-F238E27FC236}">
                <a16:creationId xmlns:a16="http://schemas.microsoft.com/office/drawing/2014/main" id="{22875DFB-BD9A-A84E-8435-4D8637494AE8}"/>
              </a:ext>
            </a:extLst>
          </p:cNvPr>
          <p:cNvSpPr/>
          <p:nvPr/>
        </p:nvSpPr>
        <p:spPr>
          <a:xfrm>
            <a:off x="174598" y="1792923"/>
            <a:ext cx="6096000" cy="4801314"/>
          </a:xfrm>
          <a:prstGeom prst="rect">
            <a:avLst/>
          </a:prstGeom>
        </p:spPr>
        <p:txBody>
          <a:bodyPr>
            <a:spAutoFit/>
          </a:bodyPr>
          <a:lstStyle/>
          <a:p>
            <a:r>
              <a:rPr lang="en-US" b="1" dirty="0">
                <a:latin typeface="Times New Roman" panose="02020603050405020304" pitchFamily="18" charset="0"/>
              </a:rPr>
              <a:t>Associations of liver enzyme-increasing genetic variants on liver diseases. </a:t>
            </a:r>
            <a:r>
              <a:rPr lang="en-US" dirty="0">
                <a:latin typeface="Times New Roman" panose="02020603050405020304" pitchFamily="18" charset="0"/>
              </a:rPr>
              <a:t>The nearest gene to each variant is depicted. Red text indicates that the liver enzyme-increasing allele increases risk of that disease, while blue text indicates that it lowers risk of that disease (Bonferroni-corrected). Black text indicates a trend toward a significant effect (</a:t>
            </a:r>
            <a:r>
              <a:rPr lang="en-US" i="1" dirty="0">
                <a:latin typeface="Times New Roman" panose="02020603050405020304" pitchFamily="18" charset="0"/>
              </a:rPr>
              <a:t>p</a:t>
            </a:r>
            <a:r>
              <a:rPr lang="en-US" dirty="0">
                <a:latin typeface="Times New Roman" panose="02020603050405020304" pitchFamily="18" charset="0"/>
              </a:rPr>
              <a:t> &lt; 0.05). When two or three variants &lt;1 MB apart are associated with different liver enzymes are also associated with a liver trait, this was considered a single genetic locus and the variant with the lowest </a:t>
            </a:r>
            <a:r>
              <a:rPr lang="en-US" i="1" dirty="0">
                <a:latin typeface="Times New Roman" panose="02020603050405020304" pitchFamily="18" charset="0"/>
              </a:rPr>
              <a:t>p</a:t>
            </a:r>
            <a:r>
              <a:rPr lang="en-US" dirty="0">
                <a:latin typeface="Times New Roman" panose="02020603050405020304" pitchFamily="18" charset="0"/>
              </a:rPr>
              <a:t>-value for its respective liver enzyme was used. These variants are highlighted with * indicating that the locus had opposite directions of association on the liver enzymes, or with + indicating that the locus had the same direction of association on the liver enzymes. Hepatic steatosis is defined as negative computed tomography-measured liver attenuation, so that an allele that is associated with increased liver attenuation would be associated with decreased hepatic steatosis, and vice versa. </a:t>
            </a:r>
            <a:endParaRPr lang="en-US" b="0" i="0" u="none" strike="noStrike" dirty="0">
              <a:effectLst/>
              <a:latin typeface="Times New Roman" panose="02020603050405020304" pitchFamily="18" charset="0"/>
            </a:endParaRPr>
          </a:p>
        </p:txBody>
      </p:sp>
    </p:spTree>
    <p:extLst>
      <p:ext uri="{BB962C8B-B14F-4D97-AF65-F5344CB8AC3E}">
        <p14:creationId xmlns:p14="http://schemas.microsoft.com/office/powerpoint/2010/main" val="35395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3491-A734-814A-9971-54291B6C4E1E}"/>
              </a:ext>
            </a:extLst>
          </p:cNvPr>
          <p:cNvSpPr>
            <a:spLocks noGrp="1"/>
          </p:cNvSpPr>
          <p:nvPr>
            <p:ph type="title"/>
          </p:nvPr>
        </p:nvSpPr>
        <p:spPr/>
        <p:txBody>
          <a:bodyPr/>
          <a:lstStyle/>
          <a:p>
            <a:r>
              <a:rPr lang="en-US" dirty="0"/>
              <a:t>PRS</a:t>
            </a:r>
          </a:p>
        </p:txBody>
      </p:sp>
      <p:pic>
        <p:nvPicPr>
          <p:cNvPr id="4" name="Content Placeholder 3">
            <a:extLst>
              <a:ext uri="{FF2B5EF4-FFF2-40B4-BE49-F238E27FC236}">
                <a16:creationId xmlns:a16="http://schemas.microsoft.com/office/drawing/2014/main" id="{F5492BCC-BD57-0C40-8936-4654CE78C269}"/>
              </a:ext>
            </a:extLst>
          </p:cNvPr>
          <p:cNvPicPr>
            <a:picLocks noGrp="1" noChangeAspect="1"/>
          </p:cNvPicPr>
          <p:nvPr>
            <p:ph idx="1"/>
          </p:nvPr>
        </p:nvPicPr>
        <p:blipFill>
          <a:blip r:embed="rId2"/>
          <a:stretch>
            <a:fillRect/>
          </a:stretch>
        </p:blipFill>
        <p:spPr>
          <a:xfrm>
            <a:off x="1490293" y="1825625"/>
            <a:ext cx="9211414" cy="4351338"/>
          </a:xfrm>
          <a:prstGeom prst="rect">
            <a:avLst/>
          </a:prstGeom>
        </p:spPr>
      </p:pic>
    </p:spTree>
    <p:extLst>
      <p:ext uri="{BB962C8B-B14F-4D97-AF65-F5344CB8AC3E}">
        <p14:creationId xmlns:p14="http://schemas.microsoft.com/office/powerpoint/2010/main" val="63629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9B4D-9986-C441-AE9C-25CCD60BFFED}"/>
              </a:ext>
            </a:extLst>
          </p:cNvPr>
          <p:cNvSpPr>
            <a:spLocks noGrp="1"/>
          </p:cNvSpPr>
          <p:nvPr>
            <p:ph type="title"/>
          </p:nvPr>
        </p:nvSpPr>
        <p:spPr/>
        <p:txBody>
          <a:bodyPr/>
          <a:lstStyle/>
          <a:p>
            <a:r>
              <a:rPr lang="en-US" dirty="0"/>
              <a:t>Overlap with Mendelian disease</a:t>
            </a:r>
          </a:p>
        </p:txBody>
      </p:sp>
      <p:pic>
        <p:nvPicPr>
          <p:cNvPr id="4" name="Picture 3">
            <a:extLst>
              <a:ext uri="{FF2B5EF4-FFF2-40B4-BE49-F238E27FC236}">
                <a16:creationId xmlns:a16="http://schemas.microsoft.com/office/drawing/2014/main" id="{28E46766-2E50-A543-B9AB-C3F06D2BEE55}"/>
              </a:ext>
            </a:extLst>
          </p:cNvPr>
          <p:cNvPicPr>
            <a:picLocks noChangeAspect="1"/>
          </p:cNvPicPr>
          <p:nvPr/>
        </p:nvPicPr>
        <p:blipFill>
          <a:blip r:embed="rId2"/>
          <a:stretch>
            <a:fillRect/>
          </a:stretch>
        </p:blipFill>
        <p:spPr>
          <a:xfrm>
            <a:off x="8402842" y="0"/>
            <a:ext cx="3789158" cy="6858000"/>
          </a:xfrm>
          <a:prstGeom prst="rect">
            <a:avLst/>
          </a:prstGeom>
        </p:spPr>
      </p:pic>
      <p:sp>
        <p:nvSpPr>
          <p:cNvPr id="6" name="TextBox 5">
            <a:extLst>
              <a:ext uri="{FF2B5EF4-FFF2-40B4-BE49-F238E27FC236}">
                <a16:creationId xmlns:a16="http://schemas.microsoft.com/office/drawing/2014/main" id="{91AD3427-C3BA-6296-C319-0A416FA25F46}"/>
              </a:ext>
            </a:extLst>
          </p:cNvPr>
          <p:cNvSpPr txBox="1"/>
          <p:nvPr/>
        </p:nvSpPr>
        <p:spPr>
          <a:xfrm>
            <a:off x="1288733" y="1890920"/>
            <a:ext cx="6097904" cy="1200329"/>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Next, we investigated associations between non-synonymous mutations in LD with the liver enzyme-associated variants and Mendelian diseases using the Online Mendelian Inheritance in Man catalog</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8A1A811-3FA6-DD63-6E12-D1527050B265}"/>
              </a:ext>
            </a:extLst>
          </p:cNvPr>
          <p:cNvSpPr txBox="1"/>
          <p:nvPr/>
        </p:nvSpPr>
        <p:spPr>
          <a:xfrm>
            <a:off x="1288733" y="3599379"/>
            <a:ext cx="6097904" cy="2585323"/>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“…Other potentially deleterious missense mutations in LD with ALT-increasing alleles were found in </a:t>
            </a:r>
            <a:r>
              <a:rPr lang="en-US" b="0" i="1" u="none" strike="noStrike" dirty="0">
                <a:effectLst/>
                <a:latin typeface="Times New Roman" panose="02020603050405020304" pitchFamily="18" charset="0"/>
                <a:cs typeface="Times New Roman" panose="02020603050405020304" pitchFamily="18" charset="0"/>
              </a:rPr>
              <a:t>ANO5</a:t>
            </a:r>
            <a:r>
              <a:rPr lang="en-US" b="0" i="0" u="none" strike="noStrike" dirty="0">
                <a:effectLst/>
                <a:latin typeface="Times New Roman" panose="02020603050405020304" pitchFamily="18" charset="0"/>
                <a:cs typeface="Times New Roman" panose="02020603050405020304" pitchFamily="18" charset="0"/>
              </a:rPr>
              <a:t>, which is associated with Miyoshi muscular dystrophy; the breast/ovarian cancer susceptibility gene </a:t>
            </a:r>
            <a:r>
              <a:rPr lang="en-US" b="0" i="1" u="none" strike="noStrike" dirty="0">
                <a:effectLst/>
                <a:latin typeface="Times New Roman" panose="02020603050405020304" pitchFamily="18" charset="0"/>
                <a:cs typeface="Times New Roman" panose="02020603050405020304" pitchFamily="18" charset="0"/>
              </a:rPr>
              <a:t>BRCA1</a:t>
            </a:r>
            <a:r>
              <a:rPr lang="en-US" b="0" i="0" u="none" strike="noStrike" dirty="0">
                <a:effectLst/>
                <a:latin typeface="Times New Roman" panose="02020603050405020304" pitchFamily="18" charset="0"/>
                <a:cs typeface="Times New Roman" panose="02020603050405020304" pitchFamily="18" charset="0"/>
              </a:rPr>
              <a:t>; and </a:t>
            </a:r>
            <a:r>
              <a:rPr lang="en-US" b="0" i="1" u="none" strike="noStrike" dirty="0">
                <a:effectLst/>
                <a:latin typeface="Times New Roman" panose="02020603050405020304" pitchFamily="18" charset="0"/>
                <a:cs typeface="Times New Roman" panose="02020603050405020304" pitchFamily="18" charset="0"/>
              </a:rPr>
              <a:t>LRBA</a:t>
            </a:r>
            <a:r>
              <a:rPr lang="en-US" b="0" i="0" u="none" strike="noStrike" dirty="0">
                <a:effectLst/>
                <a:latin typeface="Times New Roman" panose="02020603050405020304" pitchFamily="18" charset="0"/>
                <a:cs typeface="Times New Roman" panose="02020603050405020304" pitchFamily="18" charset="0"/>
              </a:rPr>
              <a:t>, associated with common variable immunodeficiency. </a:t>
            </a:r>
            <a:r>
              <a:rPr lang="en-US" b="0" i="0" u="sng" strike="noStrike" dirty="0">
                <a:effectLst/>
                <a:latin typeface="Times New Roman" panose="02020603050405020304" pitchFamily="18" charset="0"/>
                <a:cs typeface="Times New Roman" panose="02020603050405020304" pitchFamily="18" charset="0"/>
              </a:rPr>
              <a:t>These LD </a:t>
            </a:r>
            <a:r>
              <a:rPr lang="en-US" b="0" i="0" u="sng" strike="noStrike" dirty="0" err="1">
                <a:effectLst/>
                <a:latin typeface="Times New Roman" panose="02020603050405020304" pitchFamily="18" charset="0"/>
                <a:cs typeface="Times New Roman" panose="02020603050405020304" pitchFamily="18" charset="0"/>
              </a:rPr>
              <a:t>exonic</a:t>
            </a:r>
            <a:r>
              <a:rPr lang="en-US" b="0" i="0" u="sng" strike="noStrike" dirty="0">
                <a:effectLst/>
                <a:latin typeface="Times New Roman" panose="02020603050405020304" pitchFamily="18" charset="0"/>
                <a:cs typeface="Times New Roman" panose="02020603050405020304" pitchFamily="18" charset="0"/>
              </a:rPr>
              <a:t> alleles were associated with abnormal liver enzymes even after adjustment for previously-reported Mendelian disease variants and constitute new physiology-altering if not disease-causing variants.</a:t>
            </a:r>
            <a:r>
              <a:rPr lang="en-US" b="0" i="0" u="none" strike="noStrike"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79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80F2-5441-B147-81C8-B5FE119B0DF7}"/>
              </a:ext>
            </a:extLst>
          </p:cNvPr>
          <p:cNvSpPr>
            <a:spLocks noGrp="1"/>
          </p:cNvSpPr>
          <p:nvPr>
            <p:ph type="title"/>
          </p:nvPr>
        </p:nvSpPr>
        <p:spPr/>
        <p:txBody>
          <a:bodyPr/>
          <a:lstStyle/>
          <a:p>
            <a:r>
              <a:rPr lang="en-US" dirty="0"/>
              <a:t>Single-cell RNA-seq</a:t>
            </a:r>
          </a:p>
        </p:txBody>
      </p:sp>
      <p:pic>
        <p:nvPicPr>
          <p:cNvPr id="4" name="Content Placeholder 3">
            <a:extLst>
              <a:ext uri="{FF2B5EF4-FFF2-40B4-BE49-F238E27FC236}">
                <a16:creationId xmlns:a16="http://schemas.microsoft.com/office/drawing/2014/main" id="{C069B6C4-8871-734E-8837-CEFBD8D8972D}"/>
              </a:ext>
            </a:extLst>
          </p:cNvPr>
          <p:cNvPicPr>
            <a:picLocks noGrp="1" noChangeAspect="1"/>
          </p:cNvPicPr>
          <p:nvPr>
            <p:ph idx="1"/>
          </p:nvPr>
        </p:nvPicPr>
        <p:blipFill>
          <a:blip r:embed="rId2"/>
          <a:stretch>
            <a:fillRect/>
          </a:stretch>
        </p:blipFill>
        <p:spPr>
          <a:xfrm>
            <a:off x="6366510" y="1690688"/>
            <a:ext cx="4762500" cy="3657600"/>
          </a:xfrm>
          <a:prstGeom prst="rect">
            <a:avLst/>
          </a:prstGeom>
        </p:spPr>
      </p:pic>
      <p:sp>
        <p:nvSpPr>
          <p:cNvPr id="5" name="Rectangle 4">
            <a:extLst>
              <a:ext uri="{FF2B5EF4-FFF2-40B4-BE49-F238E27FC236}">
                <a16:creationId xmlns:a16="http://schemas.microsoft.com/office/drawing/2014/main" id="{0546275C-36C4-8A48-AA86-C1BA44C26988}"/>
              </a:ext>
            </a:extLst>
          </p:cNvPr>
          <p:cNvSpPr/>
          <p:nvPr/>
        </p:nvSpPr>
        <p:spPr>
          <a:xfrm>
            <a:off x="5699760" y="5473522"/>
            <a:ext cx="6096000" cy="1200329"/>
          </a:xfrm>
          <a:prstGeom prst="rect">
            <a:avLst/>
          </a:prstGeom>
        </p:spPr>
        <p:txBody>
          <a:bodyPr>
            <a:spAutoFit/>
          </a:bodyPr>
          <a:lstStyle/>
          <a:p>
            <a:r>
              <a:rPr lang="en-US" b="1" dirty="0">
                <a:latin typeface="Times New Roman" panose="02020603050405020304" pitchFamily="18" charset="0"/>
              </a:rPr>
              <a:t>Cell type-specific expression of genes nearest to selected liver enzyme-associated genetic variants</a:t>
            </a:r>
            <a:br>
              <a:rPr lang="en-US" b="1" dirty="0">
                <a:latin typeface="Times New Roman" panose="02020603050405020304" pitchFamily="18" charset="0"/>
              </a:rPr>
            </a:br>
            <a:r>
              <a:rPr lang="en-US" dirty="0">
                <a:latin typeface="Times New Roman" panose="02020603050405020304" pitchFamily="18" charset="0"/>
              </a:rPr>
              <a:t>Gene names appear in the boxes corresponding to the cell type in which they are specifically expressed.</a:t>
            </a:r>
            <a:endParaRPr lang="en-US" b="0" i="0" u="none" strike="noStrike" dirty="0">
              <a:effectLst/>
              <a:latin typeface="Times New Roman" panose="02020603050405020304" pitchFamily="18" charset="0"/>
            </a:endParaRPr>
          </a:p>
        </p:txBody>
      </p:sp>
      <p:sp>
        <p:nvSpPr>
          <p:cNvPr id="6" name="TextBox 5">
            <a:extLst>
              <a:ext uri="{FF2B5EF4-FFF2-40B4-BE49-F238E27FC236}">
                <a16:creationId xmlns:a16="http://schemas.microsoft.com/office/drawing/2014/main" id="{2A0C8B60-4F57-36E0-9B5B-15BACE8721D9}"/>
              </a:ext>
            </a:extLst>
          </p:cNvPr>
          <p:cNvSpPr txBox="1"/>
          <p:nvPr/>
        </p:nvSpPr>
        <p:spPr>
          <a:xfrm>
            <a:off x="180023" y="1582966"/>
            <a:ext cx="6097904" cy="1200329"/>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Finally, we used recently-reported human single cell RNA sequencing data from human liver to investigate cell-specific expression of the genes nearest to the liver enzyme-altering variants </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7AC144-7102-F840-446B-461842CFF730}"/>
              </a:ext>
            </a:extLst>
          </p:cNvPr>
          <p:cNvSpPr txBox="1"/>
          <p:nvPr/>
        </p:nvSpPr>
        <p:spPr>
          <a:xfrm>
            <a:off x="180023" y="3192682"/>
            <a:ext cx="6097904" cy="2031325"/>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“Combining single cell sequencing and GWAS may suggest mechanisms by which a specific variant affects liver disease. For example, </a:t>
            </a:r>
            <a:r>
              <a:rPr lang="en-US" b="0" i="1" u="none" strike="noStrike" dirty="0">
                <a:effectLst/>
                <a:latin typeface="Times New Roman" panose="02020603050405020304" pitchFamily="18" charset="0"/>
                <a:cs typeface="Times New Roman" panose="02020603050405020304" pitchFamily="18" charset="0"/>
              </a:rPr>
              <a:t>TM6SF2</a:t>
            </a:r>
            <a:r>
              <a:rPr lang="en-US" b="0" i="0" u="none" strike="noStrike" dirty="0">
                <a:effectLst/>
                <a:latin typeface="Times New Roman" panose="02020603050405020304" pitchFamily="18" charset="0"/>
                <a:cs typeface="Times New Roman" panose="02020603050405020304" pitchFamily="18" charset="0"/>
              </a:rPr>
              <a:t> was expressed exclusively in hepatocytes, consistent with its reported effect on very low-density lipoprotein export in hepatocytes</a:t>
            </a:r>
            <a:r>
              <a:rPr lang="en-US" b="0" i="0" u="sng" strike="noStrike" baseline="30000" dirty="0">
                <a:effectLst/>
                <a:latin typeface="Times New Roman" panose="02020603050405020304" pitchFamily="18" charset="0"/>
                <a:cs typeface="Times New Roman" panose="02020603050405020304" pitchFamily="18" charset="0"/>
                <a:hlinkClick r:id="rId3" tooltip="Mahdessian, H. et al. TM6SF2 is a regulator of liver fat metabolism influencing triglyceride secretion and hepatic lipid droplet content. Proc. Natl Acad. Sci. USA 111, 8913–8918 (2014).">
                  <a:extLst>
                    <a:ext uri="{A12FA001-AC4F-418D-AE19-62706E023703}">
                      <ahyp:hlinkClr xmlns:ahyp="http://schemas.microsoft.com/office/drawing/2018/hyperlinkcolor" val="tx"/>
                    </a:ext>
                  </a:extLst>
                </a:hlinkClick>
              </a:rPr>
              <a:t>36</a:t>
            </a:r>
            <a:r>
              <a:rPr lang="en-US" b="0" i="0" u="none" strike="noStrike" dirty="0">
                <a:effectLst/>
                <a:latin typeface="Times New Roman" panose="02020603050405020304" pitchFamily="18" charset="0"/>
                <a:cs typeface="Times New Roman" panose="02020603050405020304" pitchFamily="18" charset="0"/>
              </a:rPr>
              <a:t>. </a:t>
            </a:r>
            <a:r>
              <a:rPr lang="en-US" b="0" i="1" u="none" strike="noStrike" dirty="0">
                <a:effectLst/>
                <a:latin typeface="Times New Roman" panose="02020603050405020304" pitchFamily="18" charset="0"/>
                <a:cs typeface="Times New Roman" panose="02020603050405020304" pitchFamily="18" charset="0"/>
              </a:rPr>
              <a:t>PNPLA3</a:t>
            </a:r>
            <a:r>
              <a:rPr lang="en-US" b="0" i="0" u="none" strike="noStrike" dirty="0">
                <a:effectLst/>
                <a:latin typeface="Times New Roman" panose="02020603050405020304" pitchFamily="18" charset="0"/>
                <a:cs typeface="Times New Roman" panose="02020603050405020304" pitchFamily="18" charset="0"/>
              </a:rPr>
              <a:t>, in contrast, was expressed at high levels in both hepatocytes and </a:t>
            </a:r>
            <a:r>
              <a:rPr lang="en-US" b="0" i="0" u="none" strike="noStrike" dirty="0" err="1">
                <a:effectLst/>
                <a:latin typeface="Times New Roman" panose="02020603050405020304" pitchFamily="18" charset="0"/>
                <a:cs typeface="Times New Roman" panose="02020603050405020304" pitchFamily="18" charset="0"/>
              </a:rPr>
              <a:t>cholangiocytes</a:t>
            </a:r>
            <a:r>
              <a:rPr lang="en-US" b="0" i="0" u="none" strike="noStrike" dirty="0">
                <a:effectLst/>
                <a:latin typeface="Times New Roman" panose="02020603050405020304" pitchFamily="18" charset="0"/>
                <a:cs typeface="Times New Roman" panose="02020603050405020304" pitchFamily="18" charset="0"/>
              </a:rPr>
              <a:t> compared to other cell types.”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930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E4B7-75E7-8A41-98AF-8D0B3B8FA254}"/>
              </a:ext>
            </a:extLst>
          </p:cNvPr>
          <p:cNvSpPr>
            <a:spLocks noGrp="1"/>
          </p:cNvSpPr>
          <p:nvPr>
            <p:ph type="title"/>
          </p:nvPr>
        </p:nvSpPr>
        <p:spPr>
          <a:xfrm>
            <a:off x="838200" y="1784986"/>
            <a:ext cx="10515600" cy="1325563"/>
          </a:xfrm>
        </p:spPr>
        <p:txBody>
          <a:bodyPr>
            <a:normAutofit fontScale="90000"/>
          </a:bodyPr>
          <a:lstStyle/>
          <a:p>
            <a:r>
              <a:rPr lang="en-US" dirty="0"/>
              <a:t>GWAS #5</a:t>
            </a:r>
            <a:br>
              <a:rPr lang="en-US" dirty="0"/>
            </a:br>
            <a:r>
              <a:rPr lang="en-US" dirty="0"/>
              <a:t>Follow-up approach:</a:t>
            </a:r>
            <a:br>
              <a:rPr lang="en-US" dirty="0"/>
            </a:br>
            <a:r>
              <a:rPr lang="en-US" dirty="0"/>
              <a:t>“Do a lot of stuff and informally integrate it all”</a:t>
            </a:r>
          </a:p>
        </p:txBody>
      </p:sp>
      <p:graphicFrame>
        <p:nvGraphicFramePr>
          <p:cNvPr id="4" name="Content Placeholder 5">
            <a:extLst>
              <a:ext uri="{FF2B5EF4-FFF2-40B4-BE49-F238E27FC236}">
                <a16:creationId xmlns:a16="http://schemas.microsoft.com/office/drawing/2014/main" id="{D5776144-A629-F04D-9255-32E3C56C7AB3}"/>
              </a:ext>
            </a:extLst>
          </p:cNvPr>
          <p:cNvGraphicFramePr>
            <a:graphicFrameLocks noGrp="1"/>
          </p:cNvGraphicFramePr>
          <p:nvPr>
            <p:ph idx="1"/>
            <p:extLst>
              <p:ext uri="{D42A27DB-BD31-4B8C-83A1-F6EECF244321}">
                <p14:modId xmlns:p14="http://schemas.microsoft.com/office/powerpoint/2010/main" val="9408946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AE4690C3-A141-3B41-86BA-0E80F9B7BD7F}"/>
              </a:ext>
            </a:extLst>
          </p:cNvPr>
          <p:cNvSpPr/>
          <p:nvPr/>
        </p:nvSpPr>
        <p:spPr>
          <a:xfrm>
            <a:off x="6096000" y="0"/>
            <a:ext cx="6096000" cy="2585323"/>
          </a:xfrm>
          <a:prstGeom prst="rect">
            <a:avLst/>
          </a:prstGeom>
        </p:spPr>
        <p:txBody>
          <a:bodyPr>
            <a:spAutoFit/>
          </a:bodyPr>
          <a:lstStyle/>
          <a:p>
            <a:r>
              <a:rPr lang="en-US" dirty="0" err="1">
                <a:latin typeface="arial" panose="020B0604020202020204" pitchFamily="34" charset="0"/>
              </a:rPr>
              <a:t>Gharahkhani</a:t>
            </a:r>
            <a:r>
              <a:rPr lang="en-US" dirty="0">
                <a:latin typeface="arial" panose="020B0604020202020204" pitchFamily="34" charset="0"/>
              </a:rPr>
              <a:t>, P., Jorgenson, E., </a:t>
            </a:r>
            <a:r>
              <a:rPr lang="en-US" dirty="0" err="1">
                <a:latin typeface="arial" panose="020B0604020202020204" pitchFamily="34" charset="0"/>
              </a:rPr>
              <a:t>Hysi</a:t>
            </a:r>
            <a:r>
              <a:rPr lang="en-US" dirty="0">
                <a:latin typeface="arial" panose="020B0604020202020204" pitchFamily="34" charset="0"/>
              </a:rPr>
              <a:t>, P., Khawaja, A. P., Pendergrass, S., Han, X., Ong, J. S., Hewitt, A. W., </a:t>
            </a:r>
            <a:r>
              <a:rPr lang="en-US" dirty="0" err="1">
                <a:latin typeface="arial" panose="020B0604020202020204" pitchFamily="34" charset="0"/>
              </a:rPr>
              <a:t>Segrè</a:t>
            </a:r>
            <a:r>
              <a:rPr lang="en-US" dirty="0">
                <a:latin typeface="arial" panose="020B0604020202020204" pitchFamily="34" charset="0"/>
              </a:rPr>
              <a:t>, A. V., </a:t>
            </a:r>
            <a:r>
              <a:rPr lang="en-US" dirty="0" err="1">
                <a:latin typeface="arial" panose="020B0604020202020204" pitchFamily="34" charset="0"/>
              </a:rPr>
              <a:t>Rouhana</a:t>
            </a:r>
            <a:r>
              <a:rPr lang="en-US" dirty="0">
                <a:latin typeface="arial" panose="020B0604020202020204" pitchFamily="34" charset="0"/>
              </a:rPr>
              <a:t>, J. M., Hamel, A. R., </a:t>
            </a:r>
            <a:r>
              <a:rPr lang="en-US" dirty="0" err="1">
                <a:latin typeface="arial" panose="020B0604020202020204" pitchFamily="34" charset="0"/>
              </a:rPr>
              <a:t>Igo</a:t>
            </a:r>
            <a:r>
              <a:rPr lang="en-US" dirty="0">
                <a:latin typeface="arial" panose="020B0604020202020204" pitchFamily="34" charset="0"/>
              </a:rPr>
              <a:t>, R. P., Jr, </a:t>
            </a:r>
            <a:r>
              <a:rPr lang="en-US" dirty="0" err="1">
                <a:latin typeface="arial" panose="020B0604020202020204" pitchFamily="34" charset="0"/>
              </a:rPr>
              <a:t>Choquet</a:t>
            </a:r>
            <a:r>
              <a:rPr lang="en-US" dirty="0">
                <a:latin typeface="arial" panose="020B0604020202020204" pitchFamily="34" charset="0"/>
              </a:rPr>
              <a:t>, H., Qassim, A., </a:t>
            </a:r>
            <a:r>
              <a:rPr lang="en-US" dirty="0" err="1">
                <a:latin typeface="arial" panose="020B0604020202020204" pitchFamily="34" charset="0"/>
              </a:rPr>
              <a:t>Josyula</a:t>
            </a:r>
            <a:r>
              <a:rPr lang="en-US" dirty="0">
                <a:latin typeface="arial" panose="020B0604020202020204" pitchFamily="34" charset="0"/>
              </a:rPr>
              <a:t>, N. S., Cooke Bailey, J. N., </a:t>
            </a:r>
            <a:r>
              <a:rPr lang="en-US" dirty="0" err="1">
                <a:latin typeface="arial" panose="020B0604020202020204" pitchFamily="34" charset="0"/>
              </a:rPr>
              <a:t>Bonnemaijer</a:t>
            </a:r>
            <a:r>
              <a:rPr lang="en-US" dirty="0">
                <a:latin typeface="arial" panose="020B0604020202020204" pitchFamily="34" charset="0"/>
              </a:rPr>
              <a:t>, P., Iglesias, A., </a:t>
            </a:r>
            <a:r>
              <a:rPr lang="en-US" dirty="0" err="1">
                <a:latin typeface="arial" panose="020B0604020202020204" pitchFamily="34" charset="0"/>
              </a:rPr>
              <a:t>Siggs</a:t>
            </a:r>
            <a:r>
              <a:rPr lang="en-US" dirty="0">
                <a:latin typeface="arial" panose="020B0604020202020204" pitchFamily="34" charset="0"/>
              </a:rPr>
              <a:t>, O. M., Young, T. L., … Wiggs, J. L. (2021). Genome-wide meta-analysis identifies 127 open-angle glaucoma loci with consistent effect across ancestries. </a:t>
            </a:r>
            <a:r>
              <a:rPr lang="en-US" i="1" dirty="0">
                <a:latin typeface="arial" panose="020B0604020202020204" pitchFamily="34" charset="0"/>
              </a:rPr>
              <a:t>Nature communications</a:t>
            </a:r>
            <a:r>
              <a:rPr lang="en-US" dirty="0">
                <a:latin typeface="arial" panose="020B0604020202020204" pitchFamily="34" charset="0"/>
              </a:rPr>
              <a:t>, </a:t>
            </a:r>
            <a:r>
              <a:rPr lang="en-US" i="1" dirty="0">
                <a:latin typeface="arial" panose="020B0604020202020204" pitchFamily="34" charset="0"/>
              </a:rPr>
              <a:t>12</a:t>
            </a:r>
            <a:r>
              <a:rPr lang="en-US" dirty="0">
                <a:latin typeface="arial" panose="020B0604020202020204" pitchFamily="34" charset="0"/>
              </a:rPr>
              <a:t>(1), 1258. https://</a:t>
            </a:r>
            <a:r>
              <a:rPr lang="en-US" dirty="0" err="1">
                <a:latin typeface="arial" panose="020B0604020202020204" pitchFamily="34" charset="0"/>
              </a:rPr>
              <a:t>doi.org</a:t>
            </a:r>
            <a:r>
              <a:rPr lang="en-US" dirty="0">
                <a:latin typeface="arial" panose="020B0604020202020204" pitchFamily="34" charset="0"/>
              </a:rPr>
              <a:t>/10.1038/s41467-020-20851-4</a:t>
            </a:r>
            <a:endParaRPr lang="en-US" dirty="0"/>
          </a:p>
        </p:txBody>
      </p:sp>
      <p:cxnSp>
        <p:nvCxnSpPr>
          <p:cNvPr id="6" name="Straight Connector 5">
            <a:extLst>
              <a:ext uri="{FF2B5EF4-FFF2-40B4-BE49-F238E27FC236}">
                <a16:creationId xmlns:a16="http://schemas.microsoft.com/office/drawing/2014/main" id="{8D10A2A7-9465-AD4C-B1C5-79E70BA24DFC}"/>
              </a:ext>
            </a:extLst>
          </p:cNvPr>
          <p:cNvCxnSpPr>
            <a:cxnSpLocks/>
          </p:cNvCxnSpPr>
          <p:nvPr/>
        </p:nvCxnSpPr>
        <p:spPr>
          <a:xfrm>
            <a:off x="1364974" y="4486399"/>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43D1BD-072D-0644-BBAF-82EAE8055C05}"/>
              </a:ext>
            </a:extLst>
          </p:cNvPr>
          <p:cNvSpPr txBox="1"/>
          <p:nvPr/>
        </p:nvSpPr>
        <p:spPr>
          <a:xfrm>
            <a:off x="0" y="4961339"/>
            <a:ext cx="1688123" cy="923330"/>
          </a:xfrm>
          <a:prstGeom prst="rect">
            <a:avLst/>
          </a:prstGeom>
          <a:noFill/>
          <a:ln w="12700">
            <a:solidFill>
              <a:schemeClr val="tx1"/>
            </a:solidFill>
          </a:ln>
        </p:spPr>
        <p:txBody>
          <a:bodyPr wrap="square" rtlCol="0">
            <a:spAutoFit/>
          </a:bodyPr>
          <a:lstStyle/>
          <a:p>
            <a:r>
              <a:rPr lang="en-US" dirty="0"/>
              <a:t>What loci are associated with glaucoma?</a:t>
            </a:r>
          </a:p>
        </p:txBody>
      </p:sp>
      <p:cxnSp>
        <p:nvCxnSpPr>
          <p:cNvPr id="8" name="Straight Connector 7">
            <a:extLst>
              <a:ext uri="{FF2B5EF4-FFF2-40B4-BE49-F238E27FC236}">
                <a16:creationId xmlns:a16="http://schemas.microsoft.com/office/drawing/2014/main" id="{31F26735-C53E-D541-9A9E-A54763C00C7A}"/>
              </a:ext>
            </a:extLst>
          </p:cNvPr>
          <p:cNvCxnSpPr>
            <a:cxnSpLocks/>
          </p:cNvCxnSpPr>
          <p:nvPr/>
        </p:nvCxnSpPr>
        <p:spPr>
          <a:xfrm>
            <a:off x="3263603" y="4499651"/>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0C7418-A104-3446-9E71-E2AF95022D58}"/>
              </a:ext>
            </a:extLst>
          </p:cNvPr>
          <p:cNvSpPr txBox="1"/>
          <p:nvPr/>
        </p:nvSpPr>
        <p:spPr>
          <a:xfrm>
            <a:off x="1768496" y="4961339"/>
            <a:ext cx="2037522" cy="1754326"/>
          </a:xfrm>
          <a:prstGeom prst="rect">
            <a:avLst/>
          </a:prstGeom>
          <a:noFill/>
          <a:ln w="12700">
            <a:solidFill>
              <a:schemeClr val="tx1"/>
            </a:solidFill>
          </a:ln>
        </p:spPr>
        <p:txBody>
          <a:bodyPr wrap="square" rtlCol="0">
            <a:spAutoFit/>
          </a:bodyPr>
          <a:lstStyle/>
          <a:p>
            <a:r>
              <a:rPr lang="en-US" dirty="0"/>
              <a:t>Can variants at each locus be prioritized (by combining LD across analysis groups)?</a:t>
            </a:r>
          </a:p>
        </p:txBody>
      </p:sp>
      <p:cxnSp>
        <p:nvCxnSpPr>
          <p:cNvPr id="10" name="Straight Connector 9">
            <a:extLst>
              <a:ext uri="{FF2B5EF4-FFF2-40B4-BE49-F238E27FC236}">
                <a16:creationId xmlns:a16="http://schemas.microsoft.com/office/drawing/2014/main" id="{3890CF2C-C287-E940-B96C-F0DF7F3994AE}"/>
              </a:ext>
            </a:extLst>
          </p:cNvPr>
          <p:cNvCxnSpPr>
            <a:cxnSpLocks/>
          </p:cNvCxnSpPr>
          <p:nvPr/>
        </p:nvCxnSpPr>
        <p:spPr>
          <a:xfrm>
            <a:off x="5091995" y="4473146"/>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7F19FB-2A30-CD4E-835D-2550448C2F71}"/>
              </a:ext>
            </a:extLst>
          </p:cNvPr>
          <p:cNvSpPr txBox="1"/>
          <p:nvPr/>
        </p:nvSpPr>
        <p:spPr>
          <a:xfrm>
            <a:off x="3886391" y="4961339"/>
            <a:ext cx="2037522" cy="1754326"/>
          </a:xfrm>
          <a:prstGeom prst="rect">
            <a:avLst/>
          </a:prstGeom>
          <a:noFill/>
          <a:ln w="12700">
            <a:solidFill>
              <a:schemeClr val="tx1"/>
            </a:solidFill>
          </a:ln>
        </p:spPr>
        <p:txBody>
          <a:bodyPr wrap="square" rtlCol="0">
            <a:spAutoFit/>
          </a:bodyPr>
          <a:lstStyle/>
          <a:p>
            <a:r>
              <a:rPr lang="en-US" dirty="0"/>
              <a:t>What genes are associated? Do genes from certain categories contribute more to glaucoma?</a:t>
            </a:r>
          </a:p>
        </p:txBody>
      </p:sp>
      <p:cxnSp>
        <p:nvCxnSpPr>
          <p:cNvPr id="12" name="Straight Connector 11">
            <a:extLst>
              <a:ext uri="{FF2B5EF4-FFF2-40B4-BE49-F238E27FC236}">
                <a16:creationId xmlns:a16="http://schemas.microsoft.com/office/drawing/2014/main" id="{1EE0E1ED-B7EC-774E-99A7-1F95220DCF58}"/>
              </a:ext>
            </a:extLst>
          </p:cNvPr>
          <p:cNvCxnSpPr>
            <a:cxnSpLocks/>
          </p:cNvCxnSpPr>
          <p:nvPr/>
        </p:nvCxnSpPr>
        <p:spPr>
          <a:xfrm>
            <a:off x="6866461" y="4473146"/>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0A3A15-0965-3149-8CA2-881EF9677CEE}"/>
              </a:ext>
            </a:extLst>
          </p:cNvPr>
          <p:cNvSpPr txBox="1"/>
          <p:nvPr/>
        </p:nvSpPr>
        <p:spPr>
          <a:xfrm>
            <a:off x="6004286" y="4961339"/>
            <a:ext cx="2037522" cy="1477328"/>
          </a:xfrm>
          <a:prstGeom prst="rect">
            <a:avLst/>
          </a:prstGeom>
          <a:noFill/>
          <a:ln w="12700">
            <a:solidFill>
              <a:schemeClr val="tx1"/>
            </a:solidFill>
          </a:ln>
        </p:spPr>
        <p:txBody>
          <a:bodyPr wrap="square" rtlCol="0">
            <a:spAutoFit/>
          </a:bodyPr>
          <a:lstStyle/>
          <a:p>
            <a:r>
              <a:rPr lang="en-US" dirty="0"/>
              <a:t>What genes can be prioritized at each locus? What are the variants’ effects? (FUMA)</a:t>
            </a:r>
          </a:p>
        </p:txBody>
      </p:sp>
      <p:cxnSp>
        <p:nvCxnSpPr>
          <p:cNvPr id="14" name="Straight Connector 13">
            <a:extLst>
              <a:ext uri="{FF2B5EF4-FFF2-40B4-BE49-F238E27FC236}">
                <a16:creationId xmlns:a16="http://schemas.microsoft.com/office/drawing/2014/main" id="{1E93F4B9-56C6-314B-BFF3-C1C2380C9ABB}"/>
              </a:ext>
            </a:extLst>
          </p:cNvPr>
          <p:cNvCxnSpPr>
            <a:cxnSpLocks/>
          </p:cNvCxnSpPr>
          <p:nvPr/>
        </p:nvCxnSpPr>
        <p:spPr>
          <a:xfrm>
            <a:off x="8934002" y="4473146"/>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FAB1C0-1FBD-C047-801B-1707B595D2DF}"/>
              </a:ext>
            </a:extLst>
          </p:cNvPr>
          <p:cNvSpPr txBox="1"/>
          <p:nvPr/>
        </p:nvSpPr>
        <p:spPr>
          <a:xfrm>
            <a:off x="8125239" y="4946044"/>
            <a:ext cx="2037522" cy="1477328"/>
          </a:xfrm>
          <a:prstGeom prst="rect">
            <a:avLst/>
          </a:prstGeom>
          <a:noFill/>
          <a:ln w="12700">
            <a:solidFill>
              <a:schemeClr val="tx1"/>
            </a:solidFill>
          </a:ln>
        </p:spPr>
        <p:txBody>
          <a:bodyPr wrap="square" rtlCol="0">
            <a:spAutoFit/>
          </a:bodyPr>
          <a:lstStyle/>
          <a:p>
            <a:r>
              <a:rPr lang="en-US" dirty="0"/>
              <a:t>Which loci might be involved with glaucoma by modulating gene expression?</a:t>
            </a:r>
          </a:p>
        </p:txBody>
      </p:sp>
      <p:cxnSp>
        <p:nvCxnSpPr>
          <p:cNvPr id="19" name="Straight Connector 18">
            <a:extLst>
              <a:ext uri="{FF2B5EF4-FFF2-40B4-BE49-F238E27FC236}">
                <a16:creationId xmlns:a16="http://schemas.microsoft.com/office/drawing/2014/main" id="{1FAAD4C6-8C40-5647-9E8D-91D0D5248DC2}"/>
              </a:ext>
            </a:extLst>
          </p:cNvPr>
          <p:cNvCxnSpPr>
            <a:cxnSpLocks/>
          </p:cNvCxnSpPr>
          <p:nvPr/>
        </p:nvCxnSpPr>
        <p:spPr>
          <a:xfrm>
            <a:off x="10580544" y="4486398"/>
            <a:ext cx="0" cy="446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34FAB6-2325-8747-A98C-CD49CCD9661C}"/>
              </a:ext>
            </a:extLst>
          </p:cNvPr>
          <p:cNvSpPr txBox="1"/>
          <p:nvPr/>
        </p:nvSpPr>
        <p:spPr>
          <a:xfrm>
            <a:off x="10243134" y="4961339"/>
            <a:ext cx="1921387" cy="1477328"/>
          </a:xfrm>
          <a:prstGeom prst="rect">
            <a:avLst/>
          </a:prstGeom>
          <a:noFill/>
          <a:ln w="12700">
            <a:solidFill>
              <a:schemeClr val="tx1"/>
            </a:solidFill>
          </a:ln>
        </p:spPr>
        <p:txBody>
          <a:bodyPr wrap="square" rtlCol="0">
            <a:spAutoFit/>
          </a:bodyPr>
          <a:lstStyle/>
          <a:p>
            <a:r>
              <a:rPr lang="en-US" dirty="0"/>
              <a:t>Do any drugs target the implicated genes in treating any (ocular) disease?</a:t>
            </a:r>
          </a:p>
        </p:txBody>
      </p:sp>
    </p:spTree>
    <p:extLst>
      <p:ext uri="{BB962C8B-B14F-4D97-AF65-F5344CB8AC3E}">
        <p14:creationId xmlns:p14="http://schemas.microsoft.com/office/powerpoint/2010/main" val="2105681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47F-8DC6-3145-B203-E1D8B6B03B2C}"/>
              </a:ext>
            </a:extLst>
          </p:cNvPr>
          <p:cNvSpPr>
            <a:spLocks noGrp="1"/>
          </p:cNvSpPr>
          <p:nvPr>
            <p:ph type="title"/>
          </p:nvPr>
        </p:nvSpPr>
        <p:spPr/>
        <p:txBody>
          <a:bodyPr/>
          <a:lstStyle/>
          <a:p>
            <a:r>
              <a:rPr lang="en-US" dirty="0"/>
              <a:t>GWAS #5</a:t>
            </a:r>
          </a:p>
        </p:txBody>
      </p:sp>
      <p:pic>
        <p:nvPicPr>
          <p:cNvPr id="4" name="Content Placeholder 3">
            <a:extLst>
              <a:ext uri="{FF2B5EF4-FFF2-40B4-BE49-F238E27FC236}">
                <a16:creationId xmlns:a16="http://schemas.microsoft.com/office/drawing/2014/main" id="{48788436-C9DF-4F4F-BEC0-A30AC7738AD0}"/>
              </a:ext>
            </a:extLst>
          </p:cNvPr>
          <p:cNvPicPr>
            <a:picLocks noGrp="1" noChangeAspect="1"/>
          </p:cNvPicPr>
          <p:nvPr>
            <p:ph idx="1"/>
          </p:nvPr>
        </p:nvPicPr>
        <p:blipFill>
          <a:blip r:embed="rId2"/>
          <a:stretch>
            <a:fillRect/>
          </a:stretch>
        </p:blipFill>
        <p:spPr>
          <a:xfrm>
            <a:off x="2173908" y="1402782"/>
            <a:ext cx="8586857" cy="4520727"/>
          </a:xfrm>
          <a:prstGeom prst="rect">
            <a:avLst/>
          </a:prstGeom>
        </p:spPr>
      </p:pic>
    </p:spTree>
    <p:extLst>
      <p:ext uri="{BB962C8B-B14F-4D97-AF65-F5344CB8AC3E}">
        <p14:creationId xmlns:p14="http://schemas.microsoft.com/office/powerpoint/2010/main" val="1596567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456A-CDE6-5D4D-A2E6-B6D4FEF48CB0}"/>
              </a:ext>
            </a:extLst>
          </p:cNvPr>
          <p:cNvSpPr>
            <a:spLocks noGrp="1"/>
          </p:cNvSpPr>
          <p:nvPr>
            <p:ph type="title"/>
          </p:nvPr>
        </p:nvSpPr>
        <p:spPr/>
        <p:txBody>
          <a:bodyPr/>
          <a:lstStyle/>
          <a:p>
            <a:r>
              <a:rPr lang="en-US" dirty="0"/>
              <a:t>GWAS</a:t>
            </a:r>
          </a:p>
        </p:txBody>
      </p:sp>
      <p:pic>
        <p:nvPicPr>
          <p:cNvPr id="4" name="Content Placeholder 3">
            <a:extLst>
              <a:ext uri="{FF2B5EF4-FFF2-40B4-BE49-F238E27FC236}">
                <a16:creationId xmlns:a16="http://schemas.microsoft.com/office/drawing/2014/main" id="{F5772D54-9B4E-5D45-A1F4-FE880511555E}"/>
              </a:ext>
            </a:extLst>
          </p:cNvPr>
          <p:cNvPicPr>
            <a:picLocks noGrp="1" noChangeAspect="1"/>
          </p:cNvPicPr>
          <p:nvPr>
            <p:ph idx="1"/>
          </p:nvPr>
        </p:nvPicPr>
        <p:blipFill>
          <a:blip r:embed="rId2"/>
          <a:stretch>
            <a:fillRect/>
          </a:stretch>
        </p:blipFill>
        <p:spPr>
          <a:xfrm>
            <a:off x="2609436" y="1589731"/>
            <a:ext cx="6973128" cy="4578846"/>
          </a:xfrm>
          <a:prstGeom prst="rect">
            <a:avLst/>
          </a:prstGeom>
        </p:spPr>
      </p:pic>
      <p:sp>
        <p:nvSpPr>
          <p:cNvPr id="5" name="Rectangle 4">
            <a:extLst>
              <a:ext uri="{FF2B5EF4-FFF2-40B4-BE49-F238E27FC236}">
                <a16:creationId xmlns:a16="http://schemas.microsoft.com/office/drawing/2014/main" id="{CBD2EA8B-8BD3-F145-9F76-78C9DAEE4BBD}"/>
              </a:ext>
            </a:extLst>
          </p:cNvPr>
          <p:cNvSpPr/>
          <p:nvPr/>
        </p:nvSpPr>
        <p:spPr>
          <a:xfrm>
            <a:off x="3366086" y="1027906"/>
            <a:ext cx="5459828" cy="369332"/>
          </a:xfrm>
          <a:prstGeom prst="rect">
            <a:avLst/>
          </a:prstGeom>
        </p:spPr>
        <p:txBody>
          <a:bodyPr wrap="none">
            <a:spAutoFit/>
          </a:bodyPr>
          <a:lstStyle/>
          <a:p>
            <a:r>
              <a:rPr lang="en-US" b="1" dirty="0">
                <a:latin typeface="Times New Roman" panose="02020603050405020304" pitchFamily="18" charset="0"/>
              </a:rPr>
              <a:t>Manhattan plots for the cross-ancestry meta-analysis.</a:t>
            </a:r>
            <a:endParaRPr lang="en-US" dirty="0"/>
          </a:p>
        </p:txBody>
      </p:sp>
    </p:spTree>
    <p:extLst>
      <p:ext uri="{BB962C8B-B14F-4D97-AF65-F5344CB8AC3E}">
        <p14:creationId xmlns:p14="http://schemas.microsoft.com/office/powerpoint/2010/main" val="1880955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68AF-5DDB-31B3-03C0-E1C4B7D98BB6}"/>
              </a:ext>
            </a:extLst>
          </p:cNvPr>
          <p:cNvSpPr>
            <a:spLocks noGrp="1"/>
          </p:cNvSpPr>
          <p:nvPr>
            <p:ph type="title"/>
          </p:nvPr>
        </p:nvSpPr>
        <p:spPr/>
        <p:txBody>
          <a:bodyPr/>
          <a:lstStyle/>
          <a:p>
            <a:r>
              <a:rPr lang="en-US" dirty="0"/>
              <a:t>“Pleiotropy”</a:t>
            </a:r>
          </a:p>
        </p:txBody>
      </p:sp>
      <p:sp>
        <p:nvSpPr>
          <p:cNvPr id="3" name="Content Placeholder 2">
            <a:extLst>
              <a:ext uri="{FF2B5EF4-FFF2-40B4-BE49-F238E27FC236}">
                <a16:creationId xmlns:a16="http://schemas.microsoft.com/office/drawing/2014/main" id="{83532580-9361-B1B5-B6EE-19FD8993B984}"/>
              </a:ext>
            </a:extLst>
          </p:cNvPr>
          <p:cNvSpPr>
            <a:spLocks noGrp="1"/>
          </p:cNvSpPr>
          <p:nvPr>
            <p:ph idx="1"/>
          </p:nvPr>
        </p:nvSpPr>
        <p:spPr>
          <a:xfrm>
            <a:off x="168702" y="1771174"/>
            <a:ext cx="2693670" cy="4351338"/>
          </a:xfrm>
        </p:spPr>
        <p:txBody>
          <a:bodyPr>
            <a:norm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0" i="0" u="none" strike="noStrike" dirty="0">
                <a:effectLst/>
                <a:latin typeface="Times New Roman" panose="02020603050405020304" pitchFamily="18" charset="0"/>
                <a:cs typeface="Times New Roman" panose="02020603050405020304" pitchFamily="18" charset="0"/>
              </a:rPr>
              <a:t>“All POAG risk variants identified to date have also been associated with either IOP or with VCDR or both. We investigated the association of the POAG loci identified in this study with IOP and VCDR, using previous GWAS data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0" i="0" u="sng" strike="noStrike" dirty="0">
                <a:effectLst/>
                <a:latin typeface="Times New Roman" panose="02020603050405020304" pitchFamily="18" charset="0"/>
                <a:cs typeface="Times New Roman" panose="02020603050405020304" pitchFamily="18" charset="0"/>
                <a:sym typeface="Wingdings" pitchFamily="2" charset="2"/>
              </a:rPr>
              <a:t> “</a:t>
            </a:r>
            <a:r>
              <a:rPr lang="en-US" sz="1800" b="0" i="0" u="sng" strike="noStrike" dirty="0">
                <a:effectLst/>
                <a:latin typeface="Times New Roman" panose="02020603050405020304" pitchFamily="18" charset="0"/>
                <a:cs typeface="Times New Roman" panose="02020603050405020304" pitchFamily="18" charset="0"/>
              </a:rPr>
              <a:t>Most of the risk loci associated with POAG involve known glaucoma-related endophenotypes”</a:t>
            </a:r>
          </a:p>
          <a:p>
            <a:pPr marL="0" indent="0">
              <a:buNone/>
            </a:pPr>
            <a:endParaRPr lang="en-US" sz="1800" b="0" i="0" u="none" strike="noStrike" dirty="0">
              <a:effectLst/>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1026" name="Picture 2" descr="Fig. 4">
            <a:extLst>
              <a:ext uri="{FF2B5EF4-FFF2-40B4-BE49-F238E27FC236}">
                <a16:creationId xmlns:a16="http://schemas.microsoft.com/office/drawing/2014/main" id="{3B3B9A2E-0098-919E-0B34-C3722EF92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372" y="1690688"/>
            <a:ext cx="9158177" cy="45123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9DC8CF-B2A2-A2A4-19E8-D8891934DD40}"/>
              </a:ext>
            </a:extLst>
          </p:cNvPr>
          <p:cNvSpPr txBox="1"/>
          <p:nvPr/>
        </p:nvSpPr>
        <p:spPr>
          <a:xfrm>
            <a:off x="4878706" y="88582"/>
            <a:ext cx="6475094" cy="1477328"/>
          </a:xfrm>
          <a:prstGeom prst="rect">
            <a:avLst/>
          </a:prstGeom>
          <a:noFill/>
        </p:spPr>
        <p:txBody>
          <a:bodyPr wrap="square">
            <a:spAutoFit/>
          </a:bodyPr>
          <a:lstStyle/>
          <a:p>
            <a:pPr marL="0" indent="0">
              <a:buNone/>
            </a:pPr>
            <a:r>
              <a:rPr lang="en-US" sz="1800" dirty="0">
                <a:latin typeface="Times New Roman" panose="02020603050405020304" pitchFamily="18" charset="0"/>
                <a:cs typeface="Times New Roman" panose="02020603050405020304" pitchFamily="18" charset="0"/>
              </a:rPr>
              <a:t>“</a:t>
            </a:r>
            <a:r>
              <a:rPr lang="en-US" sz="1800" b="0" i="0" u="none" strike="noStrike" dirty="0">
                <a:effectLst/>
                <a:latin typeface="Times New Roman" panose="02020603050405020304" pitchFamily="18" charset="0"/>
                <a:cs typeface="Times New Roman" panose="02020603050405020304" pitchFamily="18" charset="0"/>
              </a:rPr>
              <a:t>Several highly heritable endophenotypes are related to POAG risk including IOP, structural variation of the optic nerve characterized as vertical cup-to-disc ratio (VCDR) and variation in thickness of the retina cell layers including the retinal nerve fiber layer (RNFL) and the ganglion cell inner plexiform layer (GCIPL)”</a:t>
            </a:r>
          </a:p>
        </p:txBody>
      </p:sp>
    </p:spTree>
    <p:extLst>
      <p:ext uri="{BB962C8B-B14F-4D97-AF65-F5344CB8AC3E}">
        <p14:creationId xmlns:p14="http://schemas.microsoft.com/office/powerpoint/2010/main" val="2751307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D5D2-F43B-94CC-1480-517D0AE697FC}"/>
              </a:ext>
            </a:extLst>
          </p:cNvPr>
          <p:cNvSpPr>
            <a:spLocks noGrp="1"/>
          </p:cNvSpPr>
          <p:nvPr>
            <p:ph type="title"/>
          </p:nvPr>
        </p:nvSpPr>
        <p:spPr/>
        <p:txBody>
          <a:bodyPr/>
          <a:lstStyle/>
          <a:p>
            <a:r>
              <a:rPr lang="en-US" dirty="0"/>
              <a:t>Colocalization</a:t>
            </a:r>
          </a:p>
        </p:txBody>
      </p:sp>
      <p:sp>
        <p:nvSpPr>
          <p:cNvPr id="3" name="Content Placeholder 2">
            <a:extLst>
              <a:ext uri="{FF2B5EF4-FFF2-40B4-BE49-F238E27FC236}">
                <a16:creationId xmlns:a16="http://schemas.microsoft.com/office/drawing/2014/main" id="{BDE57BA0-A3C1-6CF7-EF00-5F11E8251FDB}"/>
              </a:ext>
            </a:extLst>
          </p:cNvPr>
          <p:cNvSpPr>
            <a:spLocks noGrp="1"/>
          </p:cNvSpPr>
          <p:nvPr>
            <p:ph idx="1"/>
          </p:nvPr>
        </p:nvSpPr>
        <p:spPr/>
        <p:txBody>
          <a:bodyPr>
            <a:normAutofit/>
          </a:bodyPr>
          <a:lstStyle/>
          <a:p>
            <a:pPr marL="0" indent="0">
              <a:buNone/>
            </a:pPr>
            <a:r>
              <a:rPr lang="en-US" sz="1800" b="0" i="0" u="none" strike="noStrike" dirty="0">
                <a:effectLst/>
                <a:latin typeface="Times New Roman" panose="02020603050405020304" pitchFamily="18" charset="0"/>
                <a:cs typeface="Times New Roman" panose="02020603050405020304" pitchFamily="18" charset="0"/>
              </a:rPr>
              <a:t>“Given that three POAG risk loci that we identified (loci containing </a:t>
            </a:r>
            <a:r>
              <a:rPr lang="en-US" sz="1800" b="0" i="1" u="none" strike="noStrike" dirty="0">
                <a:effectLst/>
                <a:latin typeface="Times New Roman" panose="02020603050405020304" pitchFamily="18" charset="0"/>
                <a:cs typeface="Times New Roman" panose="02020603050405020304" pitchFamily="18" charset="0"/>
              </a:rPr>
              <a:t>MAPT, CADM2</a:t>
            </a:r>
            <a:r>
              <a:rPr lang="en-US" sz="1800" b="0" i="0" u="none" strike="noStrike" dirty="0">
                <a:effectLst/>
                <a:latin typeface="Times New Roman" panose="02020603050405020304" pitchFamily="18" charset="0"/>
                <a:cs typeface="Times New Roman" panose="02020603050405020304" pitchFamily="18" charset="0"/>
              </a:rPr>
              <a:t>, and </a:t>
            </a:r>
            <a:r>
              <a:rPr lang="en-US" sz="1800" b="0" i="1" u="none" strike="noStrike" dirty="0">
                <a:effectLst/>
                <a:latin typeface="Times New Roman" panose="02020603050405020304" pitchFamily="18" charset="0"/>
                <a:cs typeface="Times New Roman" panose="02020603050405020304" pitchFamily="18" charset="0"/>
              </a:rPr>
              <a:t>APP)</a:t>
            </a:r>
            <a:r>
              <a:rPr lang="en-US" sz="1800" b="0" i="0" u="none" strike="noStrike" dirty="0">
                <a:effectLst/>
                <a:latin typeface="Times New Roman" panose="02020603050405020304" pitchFamily="18" charset="0"/>
                <a:cs typeface="Times New Roman" panose="02020603050405020304" pitchFamily="18" charset="0"/>
              </a:rPr>
              <a:t> have also been implicated in Alzheimer’s disease (AD) and dementia</a:t>
            </a:r>
            <a:r>
              <a:rPr lang="en-US" sz="1800" b="0" i="0" u="sng" strike="noStrike" baseline="30000" dirty="0">
                <a:effectLst/>
                <a:latin typeface="Times New Roman" panose="02020603050405020304" pitchFamily="18" charset="0"/>
                <a:cs typeface="Times New Roman" panose="02020603050405020304" pitchFamily="18" charset="0"/>
                <a:hlinkClick r:id="rId2" tooltip="Zhou, F. &amp; Wang, D. The associations between the MAPT polymorphisms and Alzheimer’s disease risk: a meta-analysis. Oncotarget 8, 43506–43520 (2017).">
                  <a:extLst>
                    <a:ext uri="{A12FA001-AC4F-418D-AE19-62706E023703}">
                      <ahyp:hlinkClr xmlns:ahyp="http://schemas.microsoft.com/office/drawing/2018/hyperlinkcolor" val="tx"/>
                    </a:ext>
                  </a:extLst>
                </a:hlinkClick>
              </a:rPr>
              <a:t>26</a:t>
            </a:r>
            <a:r>
              <a:rPr lang="en-US" sz="1800" b="0" i="0" u="none" strike="noStrike" baseline="30000" dirty="0">
                <a:effectLst/>
                <a:latin typeface="Times New Roman" panose="02020603050405020304" pitchFamily="18" charset="0"/>
                <a:cs typeface="Times New Roman" panose="02020603050405020304" pitchFamily="18" charset="0"/>
              </a:rPr>
              <a:t>,</a:t>
            </a:r>
            <a:r>
              <a:rPr lang="en-US" sz="1800" b="0" i="0" u="sng" strike="noStrike" baseline="30000" dirty="0">
                <a:effectLst/>
                <a:latin typeface="Times New Roman" panose="02020603050405020304" pitchFamily="18" charset="0"/>
                <a:cs typeface="Times New Roman" panose="02020603050405020304" pitchFamily="18" charset="0"/>
                <a:hlinkClick r:id="rId3" tooltip="Jun, G. et al. A novel Alzheimer disease locus located near the gene encoding tau protein. Mol. Psychiatry 21, 108–117 (2016).">
                  <a:extLst>
                    <a:ext uri="{A12FA001-AC4F-418D-AE19-62706E023703}">
                      <ahyp:hlinkClr xmlns:ahyp="http://schemas.microsoft.com/office/drawing/2018/hyperlinkcolor" val="tx"/>
                    </a:ext>
                  </a:extLst>
                </a:hlinkClick>
              </a:rPr>
              <a:t>27</a:t>
            </a:r>
            <a:r>
              <a:rPr lang="en-US" sz="1800" b="0" i="0" u="none" strike="noStrike" baseline="30000" dirty="0">
                <a:effectLst/>
                <a:latin typeface="Times New Roman" panose="02020603050405020304" pitchFamily="18" charset="0"/>
                <a:cs typeface="Times New Roman" panose="02020603050405020304" pitchFamily="18" charset="0"/>
              </a:rPr>
              <a:t>,</a:t>
            </a:r>
            <a:r>
              <a:rPr lang="en-US" sz="1800" b="0" i="0" u="sng" strike="noStrike" baseline="30000" dirty="0">
                <a:effectLst/>
                <a:latin typeface="Times New Roman" panose="02020603050405020304" pitchFamily="18" charset="0"/>
                <a:cs typeface="Times New Roman" panose="02020603050405020304" pitchFamily="18" charset="0"/>
                <a:hlinkClick r:id="rId4" tooltip="Hardy, J. The discovery of Alzheimer-causing mutations in the APP gene and the formulation of the ‘amyloid cascade hypothesis’. FEBS J. 284, 1040–1044 (2017).">
                  <a:extLst>
                    <a:ext uri="{A12FA001-AC4F-418D-AE19-62706E023703}">
                      <ahyp:hlinkClr xmlns:ahyp="http://schemas.microsoft.com/office/drawing/2018/hyperlinkcolor" val="tx"/>
                    </a:ext>
                  </a:extLst>
                </a:hlinkClick>
              </a:rPr>
              <a:t>28</a:t>
            </a:r>
            <a:r>
              <a:rPr lang="en-US" sz="1800" b="0" i="0" u="none" strike="noStrike" dirty="0">
                <a:effectLst/>
                <a:latin typeface="Times New Roman" panose="02020603050405020304" pitchFamily="18" charset="0"/>
                <a:cs typeface="Times New Roman" panose="02020603050405020304" pitchFamily="18" charset="0"/>
              </a:rPr>
              <a:t>, we asked whether the same causal variants may underlie these loci and whether there is evidence for genetic sharing in any of the other genome-wide significant POAG loci. Applying the Bayesian-based colocalization method, eCAVIAR</a:t>
            </a:r>
            <a:r>
              <a:rPr lang="en-US" sz="1800" b="0" i="0" u="sng" strike="noStrike" baseline="30000" dirty="0">
                <a:effectLst/>
                <a:latin typeface="Times New Roman" panose="02020603050405020304" pitchFamily="18" charset="0"/>
                <a:cs typeface="Times New Roman" panose="02020603050405020304" pitchFamily="18" charset="0"/>
                <a:hlinkClick r:id="rId5" tooltip="Hormozdiari, F. et al. Colocalization of GWAS and eQTL signals detects target genes. Am. J. Hum. Genet. 99, 1245–1260 (2016).">
                  <a:extLst>
                    <a:ext uri="{A12FA001-AC4F-418D-AE19-62706E023703}">
                      <ahyp:hlinkClr xmlns:ahyp="http://schemas.microsoft.com/office/drawing/2018/hyperlinkcolor" val="tx"/>
                    </a:ext>
                  </a:extLst>
                </a:hlinkClick>
              </a:rPr>
              <a:t>29</a:t>
            </a:r>
            <a:r>
              <a:rPr lang="en-US" sz="1800" b="0" i="0" u="none" strike="noStrike" dirty="0">
                <a:effectLst/>
                <a:latin typeface="Times New Roman" panose="02020603050405020304" pitchFamily="18" charset="0"/>
                <a:cs typeface="Times New Roman" panose="02020603050405020304" pitchFamily="18" charset="0"/>
              </a:rPr>
              <a:t>, to the cross-ancestry and European POAG GWAS meta-analyses and the publicly available AD GWAS data</a:t>
            </a:r>
            <a:r>
              <a:rPr lang="en-US" sz="1800" b="0" i="0" u="sng" strike="noStrike" baseline="30000" dirty="0">
                <a:effectLst/>
                <a:latin typeface="Times New Roman" panose="02020603050405020304" pitchFamily="18" charset="0"/>
                <a:cs typeface="Times New Roman" panose="02020603050405020304" pitchFamily="18" charset="0"/>
                <a:hlinkClick r:id="rId6" tooltip="Kunkle, B. W. et al. Genetic meta-analysis of diagnosed Alzheimer’s disease identifies new risk loci and implicates Aβ, tau, immunity and lipid processing. Nat. Genet. 51, 414–430 (2019).">
                  <a:extLst>
                    <a:ext uri="{A12FA001-AC4F-418D-AE19-62706E023703}">
                      <ahyp:hlinkClr xmlns:ahyp="http://schemas.microsoft.com/office/drawing/2018/hyperlinkcolor" val="tx"/>
                    </a:ext>
                  </a:extLst>
                </a:hlinkClick>
              </a:rPr>
              <a:t>30</a:t>
            </a:r>
            <a:r>
              <a:rPr lang="en-US" sz="1800" b="0" i="0" u="none" strike="noStrike" dirty="0">
                <a:effectLst/>
                <a:latin typeface="Times New Roman" panose="02020603050405020304" pitchFamily="18" charset="0"/>
                <a:cs typeface="Times New Roman" panose="02020603050405020304" pitchFamily="18" charset="0"/>
              </a:rPr>
              <a:t> for 21,982 cases and 41,944 controls</a:t>
            </a:r>
            <a:r>
              <a:rPr lang="en-US" sz="1800" b="0" i="0" u="sng" strike="noStrike" baseline="30000" dirty="0">
                <a:effectLst/>
                <a:latin typeface="Times New Roman" panose="02020603050405020304" pitchFamily="18" charset="0"/>
                <a:cs typeface="Times New Roman" panose="02020603050405020304" pitchFamily="18" charset="0"/>
                <a:hlinkClick r:id="rId6" tooltip="Kunkle, B. W. et al. Genetic meta-analysis of diagnosed Alzheimer’s disease identifies new risk loci and implicates Aβ, tau, immunity and lipid processing. Nat. Genet. 51, 414–430 (2019).">
                  <a:extLst>
                    <a:ext uri="{A12FA001-AC4F-418D-AE19-62706E023703}">
                      <ahyp:hlinkClr xmlns:ahyp="http://schemas.microsoft.com/office/drawing/2018/hyperlinkcolor" val="tx"/>
                    </a:ext>
                  </a:extLst>
                </a:hlinkClick>
              </a:rPr>
              <a:t>30</a:t>
            </a:r>
            <a:r>
              <a:rPr lang="en-US" sz="1800" b="0" i="0" u="none" strike="noStrike" dirty="0">
                <a:effectLst/>
                <a:latin typeface="Times New Roman" panose="02020603050405020304" pitchFamily="18" charset="0"/>
                <a:cs typeface="Times New Roman" panose="02020603050405020304" pitchFamily="18" charset="0"/>
              </a:rPr>
              <a:t> of European descent, </a:t>
            </a:r>
            <a:r>
              <a:rPr lang="en-US" sz="1800" b="0" i="0" u="sng" strike="noStrike" dirty="0">
                <a:effectLst/>
                <a:latin typeface="Times New Roman" panose="02020603050405020304" pitchFamily="18" charset="0"/>
                <a:cs typeface="Times New Roman" panose="02020603050405020304" pitchFamily="18" charset="0"/>
              </a:rPr>
              <a:t>we found no evidence for sharing of causal variants</a:t>
            </a:r>
            <a:r>
              <a:rPr lang="en-US" sz="1800" b="0" i="0" u="none" strike="noStrike" dirty="0">
                <a:effectLst/>
                <a:latin typeface="Times New Roman" panose="02020603050405020304" pitchFamily="18" charset="0"/>
                <a:cs typeface="Times New Roman" panose="02020603050405020304" pitchFamily="18" charset="0"/>
              </a:rPr>
              <a:t> in the 123 (cross-ancestry) or 66 (European) autosomal POAG loci (Colocalization Posterior Probability (CLPP) &lt; 0.01; Supplementary Data </a:t>
            </a:r>
            <a:r>
              <a:rPr lang="en-US" sz="1800" b="0" i="0" u="sng"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7</a:t>
            </a:r>
            <a:r>
              <a:rPr lang="en-US" sz="1800" b="0" i="0" u="none" strike="noStrike" dirty="0">
                <a:effectLst/>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410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3E17-EFC9-6986-F288-E1ADB614AB5B}"/>
              </a:ext>
            </a:extLst>
          </p:cNvPr>
          <p:cNvSpPr>
            <a:spLocks noGrp="1"/>
          </p:cNvSpPr>
          <p:nvPr>
            <p:ph type="title"/>
          </p:nvPr>
        </p:nvSpPr>
        <p:spPr/>
        <p:txBody>
          <a:bodyPr/>
          <a:lstStyle/>
          <a:p>
            <a:r>
              <a:rPr lang="en-US" dirty="0"/>
              <a:t>Colocalization</a:t>
            </a:r>
          </a:p>
        </p:txBody>
      </p:sp>
      <p:sp>
        <p:nvSpPr>
          <p:cNvPr id="3" name="Content Placeholder 2">
            <a:extLst>
              <a:ext uri="{FF2B5EF4-FFF2-40B4-BE49-F238E27FC236}">
                <a16:creationId xmlns:a16="http://schemas.microsoft.com/office/drawing/2014/main" id="{599F49E6-835D-1B78-2910-B80C19A04DD4}"/>
              </a:ext>
            </a:extLst>
          </p:cNvPr>
          <p:cNvSpPr>
            <a:spLocks noGrp="1"/>
          </p:cNvSpPr>
          <p:nvPr>
            <p:ph idx="1"/>
          </p:nvPr>
        </p:nvSpPr>
        <p:spPr>
          <a:xfrm>
            <a:off x="838200" y="1825625"/>
            <a:ext cx="3935278" cy="4351338"/>
          </a:xfrm>
        </p:spPr>
        <p:txBody>
          <a:bodyPr>
            <a:normAutofit/>
          </a:bodyPr>
          <a:lstStyle/>
          <a:p>
            <a:pPr marL="0" indent="0">
              <a:buNone/>
            </a:pPr>
            <a:r>
              <a:rPr lang="en-US" sz="1800" b="0" i="0" u="none" strike="noStrike" dirty="0">
                <a:effectLst/>
                <a:latin typeface="Times New Roman" panose="02020603050405020304" pitchFamily="18" charset="0"/>
                <a:cs typeface="Times New Roman" panose="02020603050405020304" pitchFamily="18" charset="0"/>
              </a:rPr>
              <a:t>“Overlapping </a:t>
            </a:r>
            <a:r>
              <a:rPr lang="en-US" sz="1800" b="0" i="0" u="none" strike="noStrike" dirty="0" err="1">
                <a:effectLst/>
                <a:latin typeface="Times New Roman" panose="02020603050405020304" pitchFamily="18" charset="0"/>
                <a:cs typeface="Times New Roman" panose="02020603050405020304" pitchFamily="18" charset="0"/>
              </a:rPr>
              <a:t>eQTL</a:t>
            </a:r>
            <a:r>
              <a:rPr lang="en-US" sz="1800" b="0" i="0" u="none" strike="noStrike" dirty="0">
                <a:effectLst/>
                <a:latin typeface="Times New Roman" panose="02020603050405020304" pitchFamily="18" charset="0"/>
                <a:cs typeface="Times New Roman" panose="02020603050405020304" pitchFamily="18" charset="0"/>
              </a:rPr>
              <a:t> and GWAS signals can be explained by three possible scenarios:</a:t>
            </a:r>
          </a:p>
          <a:p>
            <a:pPr marL="0" indent="0">
              <a:buNone/>
            </a:pPr>
            <a:r>
              <a:rPr lang="en-US" sz="1800" b="0" i="0" u="none" strike="noStrike" dirty="0">
                <a:effectLst/>
                <a:latin typeface="Times New Roman" panose="02020603050405020304" pitchFamily="18" charset="0"/>
                <a:cs typeface="Times New Roman" panose="02020603050405020304" pitchFamily="18" charset="0"/>
              </a:rPr>
              <a:t>(1) two independent causal SNPs in LD with each other (linkage)</a:t>
            </a:r>
          </a:p>
          <a:p>
            <a:pPr marL="0" indent="0">
              <a:buNone/>
            </a:pPr>
            <a:r>
              <a:rPr lang="en-US" sz="1800" b="0" i="0" u="none" strike="noStrike" dirty="0">
                <a:effectLst/>
                <a:latin typeface="Times New Roman" panose="02020603050405020304" pitchFamily="18" charset="0"/>
                <a:cs typeface="Times New Roman" panose="02020603050405020304" pitchFamily="18" charset="0"/>
              </a:rPr>
              <a:t>(2) a single-causal SNP which affects the trait by modulating the expression of a gene (causality), or </a:t>
            </a:r>
          </a:p>
          <a:p>
            <a:pPr marL="0" indent="0">
              <a:buNone/>
            </a:pPr>
            <a:r>
              <a:rPr lang="en-US" sz="1800" b="0" i="0" u="none" strike="noStrike" dirty="0">
                <a:effectLst/>
                <a:latin typeface="Times New Roman" panose="02020603050405020304" pitchFamily="18" charset="0"/>
                <a:cs typeface="Times New Roman" panose="02020603050405020304" pitchFamily="18" charset="0"/>
              </a:rPr>
              <a:t>(3) a single-causal SNP with independent effects on trait and gene expression (pleiotropy).</a:t>
            </a:r>
          </a:p>
          <a:p>
            <a:pPr marL="0" indent="0">
              <a:buNone/>
            </a:pPr>
            <a:r>
              <a:rPr lang="en-US" sz="1800" b="0" i="0" u="none" strike="noStrike" dirty="0">
                <a:effectLst/>
                <a:latin typeface="Times New Roman" panose="02020603050405020304" pitchFamily="18" charset="0"/>
                <a:cs typeface="Times New Roman" panose="02020603050405020304" pitchFamily="18" charset="0"/>
              </a:rPr>
              <a:t>Distinguishing between these scenarios is crucial to appropriately interpret GWAS results”</a:t>
            </a:r>
            <a:endParaRPr lang="en-US" sz="18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4122EB57-1694-6051-5CE2-F271AABE0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975" y="0"/>
            <a:ext cx="4899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25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BBE3-A226-5E42-B594-A80DA8570B51}"/>
              </a:ext>
            </a:extLst>
          </p:cNvPr>
          <p:cNvSpPr>
            <a:spLocks noGrp="1"/>
          </p:cNvSpPr>
          <p:nvPr>
            <p:ph type="title"/>
          </p:nvPr>
        </p:nvSpPr>
        <p:spPr/>
        <p:txBody>
          <a:bodyPr/>
          <a:lstStyle/>
          <a:p>
            <a:r>
              <a:rPr lang="en-US" dirty="0"/>
              <a:t>Fine-mapping</a:t>
            </a:r>
          </a:p>
        </p:txBody>
      </p:sp>
      <p:sp>
        <p:nvSpPr>
          <p:cNvPr id="3" name="Content Placeholder 2">
            <a:extLst>
              <a:ext uri="{FF2B5EF4-FFF2-40B4-BE49-F238E27FC236}">
                <a16:creationId xmlns:a16="http://schemas.microsoft.com/office/drawing/2014/main" id="{E8929BB9-E4CC-ED42-86C4-1B534127AA2E}"/>
              </a:ext>
            </a:extLst>
          </p:cNvPr>
          <p:cNvSpPr>
            <a:spLocks noGrp="1"/>
          </p:cNvSpPr>
          <p:nvPr>
            <p:ph idx="1"/>
          </p:nvPr>
        </p:nvSpPr>
        <p:spPr/>
        <p:txBody>
          <a:bodyPr/>
          <a:lstStyle/>
          <a:p>
            <a:pPr marL="0" indent="0">
              <a:buNone/>
            </a:pPr>
            <a:r>
              <a:rPr lang="en-US" dirty="0"/>
              <a:t>“Overall, the best causal SNPs in Europeans changed for 52 of 127 loci after including data from the other ancestries ”</a:t>
            </a:r>
          </a:p>
        </p:txBody>
      </p:sp>
    </p:spTree>
    <p:extLst>
      <p:ext uri="{BB962C8B-B14F-4D97-AF65-F5344CB8AC3E}">
        <p14:creationId xmlns:p14="http://schemas.microsoft.com/office/powerpoint/2010/main" val="1031336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49A1-D4FB-7247-AC8F-E7235AD1DB3A}"/>
              </a:ext>
            </a:extLst>
          </p:cNvPr>
          <p:cNvSpPr>
            <a:spLocks noGrp="1"/>
          </p:cNvSpPr>
          <p:nvPr>
            <p:ph type="title"/>
          </p:nvPr>
        </p:nvSpPr>
        <p:spPr/>
        <p:txBody>
          <a:bodyPr/>
          <a:lstStyle/>
          <a:p>
            <a:r>
              <a:rPr lang="en-US" dirty="0"/>
              <a:t>Gene-based and pathway analyses (MAGMA)</a:t>
            </a:r>
            <a:br>
              <a:rPr lang="en-US" dirty="0"/>
            </a:br>
            <a:endParaRPr lang="en-US" dirty="0"/>
          </a:p>
        </p:txBody>
      </p:sp>
      <p:pic>
        <p:nvPicPr>
          <p:cNvPr id="4" name="Content Placeholder 3">
            <a:extLst>
              <a:ext uri="{FF2B5EF4-FFF2-40B4-BE49-F238E27FC236}">
                <a16:creationId xmlns:a16="http://schemas.microsoft.com/office/drawing/2014/main" id="{A90C78F3-AFA2-174E-A671-1B3F8FDC0FD2}"/>
              </a:ext>
            </a:extLst>
          </p:cNvPr>
          <p:cNvPicPr>
            <a:picLocks noGrp="1" noChangeAspect="1"/>
          </p:cNvPicPr>
          <p:nvPr>
            <p:ph idx="1"/>
          </p:nvPr>
        </p:nvPicPr>
        <p:blipFill>
          <a:blip r:embed="rId2"/>
          <a:stretch>
            <a:fillRect/>
          </a:stretch>
        </p:blipFill>
        <p:spPr>
          <a:xfrm>
            <a:off x="6483778" y="931627"/>
            <a:ext cx="4870022" cy="5773283"/>
          </a:xfrm>
          <a:prstGeom prst="rect">
            <a:avLst/>
          </a:prstGeom>
        </p:spPr>
      </p:pic>
      <p:sp>
        <p:nvSpPr>
          <p:cNvPr id="5" name="Rectangle 4">
            <a:extLst>
              <a:ext uri="{FF2B5EF4-FFF2-40B4-BE49-F238E27FC236}">
                <a16:creationId xmlns:a16="http://schemas.microsoft.com/office/drawing/2014/main" id="{A6100CE4-9756-EC46-A870-D840C72E7F92}"/>
              </a:ext>
            </a:extLst>
          </p:cNvPr>
          <p:cNvSpPr/>
          <p:nvPr/>
        </p:nvSpPr>
        <p:spPr>
          <a:xfrm>
            <a:off x="198782" y="1657025"/>
            <a:ext cx="3564835" cy="1754326"/>
          </a:xfrm>
          <a:prstGeom prst="rect">
            <a:avLst/>
          </a:prstGeom>
        </p:spPr>
        <p:txBody>
          <a:bodyPr wrap="square">
            <a:spAutoFit/>
          </a:bodyPr>
          <a:lstStyle/>
          <a:p>
            <a:r>
              <a:rPr lang="en-US" dirty="0">
                <a:latin typeface="Times New Roman" panose="02020603050405020304" pitchFamily="18" charset="0"/>
              </a:rPr>
              <a:t>Expression of the risk genes identified in MAGMA gene-based analysis were significantly enriched in </a:t>
            </a:r>
            <a:r>
              <a:rPr lang="en-US" u="sng" dirty="0">
                <a:latin typeface="Times New Roman" panose="02020603050405020304" pitchFamily="18" charset="0"/>
              </a:rPr>
              <a:t>artery</a:t>
            </a:r>
            <a:r>
              <a:rPr lang="en-US" dirty="0">
                <a:latin typeface="Times New Roman" panose="02020603050405020304" pitchFamily="18" charset="0"/>
              </a:rPr>
              <a:t> and </a:t>
            </a:r>
            <a:r>
              <a:rPr lang="en-US" u="sng" dirty="0">
                <a:latin typeface="Times New Roman" panose="02020603050405020304" pitchFamily="18" charset="0"/>
              </a:rPr>
              <a:t>nerve</a:t>
            </a:r>
            <a:r>
              <a:rPr lang="en-US" dirty="0">
                <a:latin typeface="Times New Roman" panose="02020603050405020304" pitchFamily="18" charset="0"/>
              </a:rPr>
              <a:t> tissues, reflecting the widely recognized neuronal and vascular character of glaucoma</a:t>
            </a:r>
            <a:endParaRPr lang="en-US" dirty="0"/>
          </a:p>
        </p:txBody>
      </p:sp>
      <p:sp>
        <p:nvSpPr>
          <p:cNvPr id="6" name="Rectangle 5">
            <a:extLst>
              <a:ext uri="{FF2B5EF4-FFF2-40B4-BE49-F238E27FC236}">
                <a16:creationId xmlns:a16="http://schemas.microsoft.com/office/drawing/2014/main" id="{624EE659-949A-5F4A-A0F6-5C87E745C4C4}"/>
              </a:ext>
            </a:extLst>
          </p:cNvPr>
          <p:cNvSpPr/>
          <p:nvPr/>
        </p:nvSpPr>
        <p:spPr>
          <a:xfrm>
            <a:off x="198782" y="3991105"/>
            <a:ext cx="6096000" cy="1754326"/>
          </a:xfrm>
          <a:prstGeom prst="rect">
            <a:avLst/>
          </a:prstGeom>
        </p:spPr>
        <p:txBody>
          <a:bodyPr>
            <a:spAutoFit/>
          </a:bodyPr>
          <a:lstStyle/>
          <a:p>
            <a:r>
              <a:rPr lang="en-US" dirty="0">
                <a:latin typeface="Times New Roman" panose="02020603050405020304" pitchFamily="18" charset="0"/>
              </a:rPr>
              <a:t>Pathway analysis identified 21 significant gene-sets surviving the Bonferroni-corrected threshold (</a:t>
            </a:r>
            <a:r>
              <a:rPr lang="en-US" i="1" dirty="0">
                <a:latin typeface="Times New Roman" panose="02020603050405020304" pitchFamily="18" charset="0"/>
              </a:rPr>
              <a:t>P</a:t>
            </a:r>
            <a:r>
              <a:rPr lang="en-US" dirty="0">
                <a:latin typeface="Times New Roman" panose="02020603050405020304" pitchFamily="18" charset="0"/>
              </a:rPr>
              <a:t> &lt; 0.05/10678). These included previously identified pathways such as collagen formation and vascular development, and highlighted additional pathways involved in lipid binding and transportation such as apolipoprotein binding and negative regulation of lipid storage</a:t>
            </a:r>
            <a:endParaRPr lang="en-US" dirty="0"/>
          </a:p>
        </p:txBody>
      </p:sp>
    </p:spTree>
    <p:extLst>
      <p:ext uri="{BB962C8B-B14F-4D97-AF65-F5344CB8AC3E}">
        <p14:creationId xmlns:p14="http://schemas.microsoft.com/office/powerpoint/2010/main" val="1960192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2F24-BD7C-FE47-9EFB-27FB3D0981BE}"/>
              </a:ext>
            </a:extLst>
          </p:cNvPr>
          <p:cNvSpPr>
            <a:spLocks noGrp="1"/>
          </p:cNvSpPr>
          <p:nvPr>
            <p:ph type="title"/>
          </p:nvPr>
        </p:nvSpPr>
        <p:spPr>
          <a:xfrm>
            <a:off x="838200" y="-297657"/>
            <a:ext cx="10515600" cy="1325563"/>
          </a:xfrm>
        </p:spPr>
        <p:txBody>
          <a:bodyPr/>
          <a:lstStyle/>
          <a:p>
            <a:r>
              <a:rPr lang="en-US" dirty="0"/>
              <a:t>Functional annotation/gene-mapping</a:t>
            </a:r>
          </a:p>
        </p:txBody>
      </p:sp>
      <p:pic>
        <p:nvPicPr>
          <p:cNvPr id="4" name="Content Placeholder 3">
            <a:extLst>
              <a:ext uri="{FF2B5EF4-FFF2-40B4-BE49-F238E27FC236}">
                <a16:creationId xmlns:a16="http://schemas.microsoft.com/office/drawing/2014/main" id="{2EA7B3A9-B083-FC46-9972-FFE03AB69BBA}"/>
              </a:ext>
            </a:extLst>
          </p:cNvPr>
          <p:cNvPicPr>
            <a:picLocks noGrp="1" noChangeAspect="1"/>
          </p:cNvPicPr>
          <p:nvPr>
            <p:ph idx="1"/>
          </p:nvPr>
        </p:nvPicPr>
        <p:blipFill>
          <a:blip r:embed="rId2"/>
          <a:stretch>
            <a:fillRect/>
          </a:stretch>
        </p:blipFill>
        <p:spPr>
          <a:xfrm>
            <a:off x="162725" y="1838877"/>
            <a:ext cx="6300636" cy="4351338"/>
          </a:xfrm>
          <a:prstGeom prst="rect">
            <a:avLst/>
          </a:prstGeom>
        </p:spPr>
      </p:pic>
      <p:sp>
        <p:nvSpPr>
          <p:cNvPr id="5" name="Rectangle 4">
            <a:extLst>
              <a:ext uri="{FF2B5EF4-FFF2-40B4-BE49-F238E27FC236}">
                <a16:creationId xmlns:a16="http://schemas.microsoft.com/office/drawing/2014/main" id="{29FDA98F-5724-6C4B-92F1-8016AB194A4F}"/>
              </a:ext>
            </a:extLst>
          </p:cNvPr>
          <p:cNvSpPr/>
          <p:nvPr/>
        </p:nvSpPr>
        <p:spPr>
          <a:xfrm>
            <a:off x="6732045" y="1027906"/>
            <a:ext cx="5297230" cy="5693866"/>
          </a:xfrm>
          <a:prstGeom prst="rect">
            <a:avLst/>
          </a:prstGeom>
        </p:spPr>
        <p:txBody>
          <a:bodyPr wrap="square">
            <a:spAutoFit/>
          </a:bodyPr>
          <a:lstStyle/>
          <a:p>
            <a:r>
              <a:rPr lang="en-US" sz="1400" baseline="30000" dirty="0" err="1">
                <a:latin typeface="Times New Roman" panose="02020603050405020304" pitchFamily="18" charset="0"/>
              </a:rPr>
              <a:t>a</a:t>
            </a:r>
            <a:r>
              <a:rPr lang="en-US" sz="1400" dirty="0" err="1">
                <a:latin typeface="Times New Roman" panose="02020603050405020304" pitchFamily="18" charset="0"/>
              </a:rPr>
              <a:t>This</a:t>
            </a:r>
            <a:r>
              <a:rPr lang="en-US" sz="1400" dirty="0">
                <a:latin typeface="Times New Roman" panose="02020603050405020304" pitchFamily="18" charset="0"/>
              </a:rPr>
              <a:t> column indicates whether the GWAS lead SNP was identified to be the most probable causal SNP across ancestries in the multi-ethnic fine-mapping analyses performed using the software PAINTOR.</a:t>
            </a:r>
          </a:p>
          <a:p>
            <a:r>
              <a:rPr lang="en-US" sz="1400" baseline="30000" dirty="0" err="1">
                <a:latin typeface="Times New Roman" panose="02020603050405020304" pitchFamily="18" charset="0"/>
              </a:rPr>
              <a:t>b</a:t>
            </a:r>
            <a:r>
              <a:rPr lang="en-US" sz="1400" dirty="0" err="1">
                <a:latin typeface="Times New Roman" panose="02020603050405020304" pitchFamily="18" charset="0"/>
              </a:rPr>
              <a:t>Where</a:t>
            </a:r>
            <a:r>
              <a:rPr lang="en-US" sz="1400" dirty="0">
                <a:latin typeface="Times New Roman" panose="02020603050405020304" pitchFamily="18" charset="0"/>
              </a:rPr>
              <a:t> the GWAS lead SNP or SNPs in LD </a:t>
            </a:r>
            <a:r>
              <a:rPr lang="en-US" sz="1400" i="1" dirty="0">
                <a:latin typeface="Times New Roman" panose="02020603050405020304" pitchFamily="18" charset="0"/>
              </a:rPr>
              <a:t>r</a:t>
            </a:r>
            <a:r>
              <a:rPr lang="en-US" sz="1400" baseline="30000" dirty="0">
                <a:latin typeface="Times New Roman" panose="02020603050405020304" pitchFamily="18" charset="0"/>
              </a:rPr>
              <a:t>2</a:t>
            </a:r>
            <a:r>
              <a:rPr lang="en-US" sz="1400" dirty="0">
                <a:latin typeface="Times New Roman" panose="02020603050405020304" pitchFamily="18" charset="0"/>
              </a:rPr>
              <a:t> &gt; 0.8 with the lead SNP overlap with one end of a chromatin interaction, the most significant gene involved in this interaction has been shown.</a:t>
            </a:r>
          </a:p>
          <a:p>
            <a:r>
              <a:rPr lang="en-US" sz="1400" baseline="30000" dirty="0" err="1">
                <a:latin typeface="Times New Roman" panose="02020603050405020304" pitchFamily="18" charset="0"/>
              </a:rPr>
              <a:t>c</a:t>
            </a:r>
            <a:r>
              <a:rPr lang="en-US" sz="1400" dirty="0" err="1">
                <a:latin typeface="Times New Roman" panose="02020603050405020304" pitchFamily="18" charset="0"/>
              </a:rPr>
              <a:t>Where</a:t>
            </a:r>
            <a:r>
              <a:rPr lang="en-US" sz="1400" dirty="0">
                <a:latin typeface="Times New Roman" panose="02020603050405020304" pitchFamily="18" charset="0"/>
              </a:rPr>
              <a:t> the GWAS lead SNP or SNPs in LD </a:t>
            </a:r>
            <a:r>
              <a:rPr lang="en-US" sz="1400" i="1" dirty="0">
                <a:latin typeface="Times New Roman" panose="02020603050405020304" pitchFamily="18" charset="0"/>
              </a:rPr>
              <a:t>r</a:t>
            </a:r>
            <a:r>
              <a:rPr lang="en-US" sz="1400" baseline="30000" dirty="0">
                <a:latin typeface="Times New Roman" panose="02020603050405020304" pitchFamily="18" charset="0"/>
              </a:rPr>
              <a:t>2</a:t>
            </a:r>
            <a:r>
              <a:rPr lang="en-US" sz="1400" dirty="0">
                <a:latin typeface="Times New Roman" panose="02020603050405020304" pitchFamily="18" charset="0"/>
              </a:rPr>
              <a:t> &gt; 0.8 with the lead SNP is an </a:t>
            </a:r>
            <a:r>
              <a:rPr lang="en-US" sz="1400" dirty="0" err="1">
                <a:latin typeface="Times New Roman" panose="02020603050405020304" pitchFamily="18" charset="0"/>
              </a:rPr>
              <a:t>eQTL</a:t>
            </a:r>
            <a:r>
              <a:rPr lang="en-US" sz="1400" dirty="0">
                <a:latin typeface="Times New Roman" panose="02020603050405020304" pitchFamily="18" charset="0"/>
              </a:rPr>
              <a:t> in any </a:t>
            </a:r>
            <a:r>
              <a:rPr lang="en-US" sz="1400" dirty="0" err="1">
                <a:latin typeface="Times New Roman" panose="02020603050405020304" pitchFamily="18" charset="0"/>
              </a:rPr>
              <a:t>GTEx</a:t>
            </a:r>
            <a:r>
              <a:rPr lang="en-US" sz="1400" dirty="0">
                <a:latin typeface="Times New Roman" panose="02020603050405020304" pitchFamily="18" charset="0"/>
              </a:rPr>
              <a:t> tissue or the other </a:t>
            </a:r>
            <a:r>
              <a:rPr lang="en-US" sz="1400" dirty="0" err="1">
                <a:latin typeface="Times New Roman" panose="02020603050405020304" pitchFamily="18" charset="0"/>
              </a:rPr>
              <a:t>eQTL</a:t>
            </a:r>
            <a:r>
              <a:rPr lang="en-US" sz="1400" dirty="0">
                <a:latin typeface="Times New Roman" panose="02020603050405020304" pitchFamily="18" charset="0"/>
              </a:rPr>
              <a:t> databases used in this study (see the Methods), the most significant target gene has been shown.</a:t>
            </a:r>
          </a:p>
          <a:p>
            <a:r>
              <a:rPr lang="en-US" sz="1400" baseline="30000" dirty="0" err="1">
                <a:latin typeface="Times New Roman" panose="02020603050405020304" pitchFamily="18" charset="0"/>
              </a:rPr>
              <a:t>d</a:t>
            </a:r>
            <a:r>
              <a:rPr lang="en-US" sz="1400" dirty="0" err="1">
                <a:latin typeface="Times New Roman" panose="02020603050405020304" pitchFamily="18" charset="0"/>
              </a:rPr>
              <a:t>Where</a:t>
            </a:r>
            <a:r>
              <a:rPr lang="en-US" sz="1400" dirty="0">
                <a:latin typeface="Times New Roman" panose="02020603050405020304" pitchFamily="18" charset="0"/>
              </a:rPr>
              <a:t> the GWAS lead SNP or SNPs in LD </a:t>
            </a:r>
            <a:r>
              <a:rPr lang="en-US" sz="1400" i="1" dirty="0">
                <a:latin typeface="Times New Roman" panose="02020603050405020304" pitchFamily="18" charset="0"/>
              </a:rPr>
              <a:t>r</a:t>
            </a:r>
            <a:r>
              <a:rPr lang="en-US" sz="1400" baseline="30000" dirty="0">
                <a:latin typeface="Times New Roman" panose="02020603050405020304" pitchFamily="18" charset="0"/>
              </a:rPr>
              <a:t>2</a:t>
            </a:r>
            <a:r>
              <a:rPr lang="en-US" sz="1400" dirty="0">
                <a:latin typeface="Times New Roman" panose="02020603050405020304" pitchFamily="18" charset="0"/>
              </a:rPr>
              <a:t> &gt; 0.8 with the lead SNP is an </a:t>
            </a:r>
            <a:r>
              <a:rPr lang="en-US" sz="1400" dirty="0" err="1">
                <a:latin typeface="Times New Roman" panose="02020603050405020304" pitchFamily="18" charset="0"/>
              </a:rPr>
              <a:t>eQLT</a:t>
            </a:r>
            <a:r>
              <a:rPr lang="en-US" sz="1400" dirty="0">
                <a:latin typeface="Times New Roman" panose="02020603050405020304" pitchFamily="18" charset="0"/>
              </a:rPr>
              <a:t> in retina in </a:t>
            </a:r>
            <a:r>
              <a:rPr lang="en-US" sz="1400" dirty="0" err="1">
                <a:latin typeface="Times New Roman" panose="02020603050405020304" pitchFamily="18" charset="0"/>
              </a:rPr>
              <a:t>EyeGEx</a:t>
            </a:r>
            <a:r>
              <a:rPr lang="en-US" sz="1400" dirty="0">
                <a:latin typeface="Times New Roman" panose="02020603050405020304" pitchFamily="18" charset="0"/>
              </a:rPr>
              <a:t> study, the most significant target gene has been shown.</a:t>
            </a:r>
          </a:p>
          <a:p>
            <a:r>
              <a:rPr lang="en-US" sz="1400" baseline="30000" dirty="0" err="1">
                <a:latin typeface="Times New Roman" panose="02020603050405020304" pitchFamily="18" charset="0"/>
              </a:rPr>
              <a:t>e</a:t>
            </a:r>
            <a:r>
              <a:rPr lang="en-US" sz="1400" dirty="0" err="1">
                <a:latin typeface="Times New Roman" panose="02020603050405020304" pitchFamily="18" charset="0"/>
              </a:rPr>
              <a:t>Where</a:t>
            </a:r>
            <a:r>
              <a:rPr lang="en-US" sz="1400" dirty="0">
                <a:latin typeface="Times New Roman" panose="02020603050405020304" pitchFamily="18" charset="0"/>
              </a:rPr>
              <a:t> the GWAS lead SNP is a protein-altering variant or in LD </a:t>
            </a:r>
            <a:r>
              <a:rPr lang="en-US" sz="1400" i="1" dirty="0">
                <a:latin typeface="Times New Roman" panose="02020603050405020304" pitchFamily="18" charset="0"/>
              </a:rPr>
              <a:t>r</a:t>
            </a:r>
            <a:r>
              <a:rPr lang="en-US" sz="1400" baseline="30000" dirty="0">
                <a:latin typeface="Times New Roman" panose="02020603050405020304" pitchFamily="18" charset="0"/>
              </a:rPr>
              <a:t>2</a:t>
            </a:r>
            <a:r>
              <a:rPr lang="en-US" sz="1400" dirty="0">
                <a:latin typeface="Times New Roman" panose="02020603050405020304" pitchFamily="18" charset="0"/>
              </a:rPr>
              <a:t> &gt; 0.8 with a protein-altering variant, the corresponding gene has been shown.</a:t>
            </a:r>
          </a:p>
          <a:p>
            <a:r>
              <a:rPr lang="en-US" sz="1400" baseline="30000" dirty="0" err="1">
                <a:latin typeface="Times New Roman" panose="02020603050405020304" pitchFamily="18" charset="0"/>
              </a:rPr>
              <a:t>f</a:t>
            </a:r>
            <a:r>
              <a:rPr lang="en-US" sz="1400" dirty="0" err="1">
                <a:latin typeface="Times New Roman" panose="02020603050405020304" pitchFamily="18" charset="0"/>
              </a:rPr>
              <a:t>This</a:t>
            </a:r>
            <a:r>
              <a:rPr lang="en-US" sz="1400" dirty="0">
                <a:latin typeface="Times New Roman" panose="02020603050405020304" pitchFamily="18" charset="0"/>
              </a:rPr>
              <a:t> column indicates whether the GWAS lead SNP has a CADD score &gt; 12.37.</a:t>
            </a:r>
          </a:p>
          <a:p>
            <a:r>
              <a:rPr lang="en-US" sz="1400" baseline="30000" dirty="0" err="1">
                <a:latin typeface="Times New Roman" panose="02020603050405020304" pitchFamily="18" charset="0"/>
              </a:rPr>
              <a:t>g</a:t>
            </a:r>
            <a:r>
              <a:rPr lang="en-US" sz="1400" dirty="0" err="1">
                <a:latin typeface="Times New Roman" panose="02020603050405020304" pitchFamily="18" charset="0"/>
              </a:rPr>
              <a:t>This</a:t>
            </a:r>
            <a:r>
              <a:rPr lang="en-US" sz="1400" dirty="0">
                <a:latin typeface="Times New Roman" panose="02020603050405020304" pitchFamily="18" charset="0"/>
              </a:rPr>
              <a:t> column shows the loci in which one or multiple genes were significant in any of the gene-based tests (MAGMA, </a:t>
            </a:r>
            <a:r>
              <a:rPr lang="en-US" sz="1400" dirty="0" err="1">
                <a:latin typeface="Times New Roman" panose="02020603050405020304" pitchFamily="18" charset="0"/>
              </a:rPr>
              <a:t>MetaXcan</a:t>
            </a:r>
            <a:r>
              <a:rPr lang="en-US" sz="1400" dirty="0">
                <a:latin typeface="Times New Roman" panose="02020603050405020304" pitchFamily="18" charset="0"/>
              </a:rPr>
              <a:t>, SMR, and FOCUS) used in this study. “Multiple” indicates that several genes are involved. These genes have been named in Supplementary Data </a:t>
            </a:r>
            <a:r>
              <a:rPr lang="en-US" sz="1400" baseline="30000" dirty="0">
                <a:latin typeface="Times New Roman" panose="02020603050405020304" pitchFamily="18" charset="0"/>
                <a:hlinkClick r:id="rId3">
                  <a:extLst>
                    <a:ext uri="{A12FA001-AC4F-418D-AE19-62706E023703}">
                      <ahyp:hlinkClr xmlns:ahyp="http://schemas.microsoft.com/office/drawing/2018/hyperlinkcolor" val="tx"/>
                    </a:ext>
                  </a:extLst>
                </a:hlinkClick>
              </a:rPr>
              <a:t>14</a:t>
            </a:r>
            <a:r>
              <a:rPr lang="en-US" sz="1400" dirty="0">
                <a:latin typeface="Times New Roman" panose="02020603050405020304" pitchFamily="18" charset="0"/>
              </a:rPr>
              <a:t>.</a:t>
            </a:r>
          </a:p>
          <a:p>
            <a:r>
              <a:rPr lang="en-US" sz="1400" baseline="30000" dirty="0" err="1">
                <a:latin typeface="Times New Roman" panose="02020603050405020304" pitchFamily="18" charset="0"/>
              </a:rPr>
              <a:t>h</a:t>
            </a:r>
            <a:r>
              <a:rPr lang="en-US" sz="1400" dirty="0" err="1">
                <a:latin typeface="Times New Roman" panose="02020603050405020304" pitchFamily="18" charset="0"/>
              </a:rPr>
              <a:t>This</a:t>
            </a:r>
            <a:r>
              <a:rPr lang="en-US" sz="1400" dirty="0">
                <a:latin typeface="Times New Roman" panose="02020603050405020304" pitchFamily="18" charset="0"/>
              </a:rPr>
              <a:t> column shows the loci for which the reported nearest genes or the significant genes identified in the gene-based tests above are members of at least one significant POAG pathway identified in this study.</a:t>
            </a:r>
          </a:p>
          <a:p>
            <a:r>
              <a:rPr lang="en-US" sz="1400" baseline="30000" dirty="0" err="1">
                <a:latin typeface="Times New Roman" panose="02020603050405020304" pitchFamily="18" charset="0"/>
              </a:rPr>
              <a:t>i</a:t>
            </a:r>
            <a:r>
              <a:rPr lang="en-US" sz="1400" dirty="0" err="1">
                <a:latin typeface="Times New Roman" panose="02020603050405020304" pitchFamily="18" charset="0"/>
              </a:rPr>
              <a:t>“Multiple</a:t>
            </a:r>
            <a:r>
              <a:rPr lang="en-US" sz="1400" dirty="0">
                <a:latin typeface="Times New Roman" panose="02020603050405020304" pitchFamily="18" charset="0"/>
              </a:rPr>
              <a:t>” indicates several genes.</a:t>
            </a:r>
            <a:endParaRPr lang="en-US" sz="1400" b="0" i="0" u="none" strike="noStrike" dirty="0">
              <a:effectLst/>
              <a:latin typeface="Times New Roman" panose="02020603050405020304" pitchFamily="18" charset="0"/>
            </a:endParaRPr>
          </a:p>
        </p:txBody>
      </p:sp>
    </p:spTree>
    <p:extLst>
      <p:ext uri="{BB962C8B-B14F-4D97-AF65-F5344CB8AC3E}">
        <p14:creationId xmlns:p14="http://schemas.microsoft.com/office/powerpoint/2010/main" val="1172469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2330-6232-7F4D-80F5-BC7B73A13DA7}"/>
              </a:ext>
            </a:extLst>
          </p:cNvPr>
          <p:cNvSpPr>
            <a:spLocks noGrp="1"/>
          </p:cNvSpPr>
          <p:nvPr>
            <p:ph type="title"/>
          </p:nvPr>
        </p:nvSpPr>
        <p:spPr/>
        <p:txBody>
          <a:bodyPr/>
          <a:lstStyle/>
          <a:p>
            <a:r>
              <a:rPr lang="en-US" dirty="0"/>
              <a:t>Functional annotation/gene-mapping</a:t>
            </a:r>
          </a:p>
        </p:txBody>
      </p:sp>
      <p:pic>
        <p:nvPicPr>
          <p:cNvPr id="4" name="Content Placeholder 3">
            <a:extLst>
              <a:ext uri="{FF2B5EF4-FFF2-40B4-BE49-F238E27FC236}">
                <a16:creationId xmlns:a16="http://schemas.microsoft.com/office/drawing/2014/main" id="{63905769-4569-5148-8BF9-43545D7E6119}"/>
              </a:ext>
            </a:extLst>
          </p:cNvPr>
          <p:cNvPicPr>
            <a:picLocks noGrp="1" noChangeAspect="1"/>
          </p:cNvPicPr>
          <p:nvPr>
            <p:ph idx="1"/>
          </p:nvPr>
        </p:nvPicPr>
        <p:blipFill>
          <a:blip r:embed="rId2"/>
          <a:stretch>
            <a:fillRect/>
          </a:stretch>
        </p:blipFill>
        <p:spPr>
          <a:xfrm>
            <a:off x="7831518" y="1867829"/>
            <a:ext cx="4041111" cy="4351338"/>
          </a:xfrm>
          <a:prstGeom prst="rect">
            <a:avLst/>
          </a:prstGeom>
        </p:spPr>
      </p:pic>
      <p:pic>
        <p:nvPicPr>
          <p:cNvPr id="5" name="Picture 4">
            <a:extLst>
              <a:ext uri="{FF2B5EF4-FFF2-40B4-BE49-F238E27FC236}">
                <a16:creationId xmlns:a16="http://schemas.microsoft.com/office/drawing/2014/main" id="{A49C34C2-B33E-D247-98E6-503F2B262B2E}"/>
              </a:ext>
            </a:extLst>
          </p:cNvPr>
          <p:cNvPicPr>
            <a:picLocks noChangeAspect="1"/>
          </p:cNvPicPr>
          <p:nvPr/>
        </p:nvPicPr>
        <p:blipFill>
          <a:blip r:embed="rId3"/>
          <a:stretch>
            <a:fillRect/>
          </a:stretch>
        </p:blipFill>
        <p:spPr>
          <a:xfrm>
            <a:off x="111676" y="2997884"/>
            <a:ext cx="7607300" cy="1790700"/>
          </a:xfrm>
          <a:prstGeom prst="rect">
            <a:avLst/>
          </a:prstGeom>
        </p:spPr>
      </p:pic>
    </p:spTree>
    <p:extLst>
      <p:ext uri="{BB962C8B-B14F-4D97-AF65-F5344CB8AC3E}">
        <p14:creationId xmlns:p14="http://schemas.microsoft.com/office/powerpoint/2010/main" val="1848892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321-5FDE-0B44-87E6-8B8CAC049096}"/>
              </a:ext>
            </a:extLst>
          </p:cNvPr>
          <p:cNvSpPr>
            <a:spLocks noGrp="1"/>
          </p:cNvSpPr>
          <p:nvPr>
            <p:ph type="title"/>
          </p:nvPr>
        </p:nvSpPr>
        <p:spPr/>
        <p:txBody>
          <a:bodyPr/>
          <a:lstStyle/>
          <a:p>
            <a:r>
              <a:rPr lang="en-US" dirty="0"/>
              <a:t>TWAS</a:t>
            </a:r>
          </a:p>
        </p:txBody>
      </p:sp>
      <p:sp>
        <p:nvSpPr>
          <p:cNvPr id="3" name="Content Placeholder 2">
            <a:extLst>
              <a:ext uri="{FF2B5EF4-FFF2-40B4-BE49-F238E27FC236}">
                <a16:creationId xmlns:a16="http://schemas.microsoft.com/office/drawing/2014/main" id="{17E416D0-7C4D-AF4C-BA84-B1A43F07A44F}"/>
              </a:ext>
            </a:extLst>
          </p:cNvPr>
          <p:cNvSpPr>
            <a:spLocks noGrp="1"/>
          </p:cNvSpPr>
          <p:nvPr>
            <p:ph idx="1"/>
          </p:nvPr>
        </p:nvSpPr>
        <p:spPr/>
        <p:txBody>
          <a:bodyPr>
            <a:normAutofit fontScale="85000" lnSpcReduction="20000"/>
          </a:bodyPr>
          <a:lstStyle/>
          <a:p>
            <a:pPr marL="0" indent="0">
              <a:buNone/>
            </a:pPr>
            <a:r>
              <a:rPr lang="en-US" dirty="0"/>
              <a:t>Two approaches</a:t>
            </a:r>
          </a:p>
          <a:p>
            <a:r>
              <a:rPr lang="en-US" dirty="0" err="1"/>
              <a:t>MetaXcan</a:t>
            </a:r>
            <a:endParaRPr lang="en-US" dirty="0"/>
          </a:p>
          <a:p>
            <a:pPr lvl="1"/>
            <a:r>
              <a:rPr lang="en-US" dirty="0"/>
              <a:t>“we used our POAG cross-ancestry meta-analysis statistics, RNA-seq and genotype data from </a:t>
            </a:r>
            <a:r>
              <a:rPr lang="en-US" u="sng" dirty="0"/>
              <a:t>peripheral retina</a:t>
            </a:r>
            <a:r>
              <a:rPr lang="en-US" dirty="0"/>
              <a:t> (</a:t>
            </a:r>
            <a:r>
              <a:rPr lang="en-US" dirty="0" err="1"/>
              <a:t>EyeGEx</a:t>
            </a:r>
            <a:r>
              <a:rPr lang="en-US" dirty="0"/>
              <a:t>) and 44 GTEX tissues”</a:t>
            </a:r>
          </a:p>
          <a:p>
            <a:pPr lvl="1"/>
            <a:r>
              <a:rPr lang="en-US" dirty="0"/>
              <a:t>“we identified 100 significant genes, which were selected as the most likely causal genes based on the integration of </a:t>
            </a:r>
            <a:r>
              <a:rPr lang="en-US" dirty="0" err="1"/>
              <a:t>eQTL</a:t>
            </a:r>
            <a:r>
              <a:rPr lang="en-US" dirty="0"/>
              <a:t> data”</a:t>
            </a:r>
          </a:p>
          <a:p>
            <a:r>
              <a:rPr lang="en-US" dirty="0"/>
              <a:t>Summary Mendelian randomization</a:t>
            </a:r>
          </a:p>
          <a:p>
            <a:pPr lvl="1"/>
            <a:r>
              <a:rPr lang="en-US" dirty="0"/>
              <a:t>“we integrated our GWAS meta-analysis summary statistics with </a:t>
            </a:r>
            <a:r>
              <a:rPr lang="en-US" dirty="0" err="1"/>
              <a:t>eQTL</a:t>
            </a:r>
            <a:r>
              <a:rPr lang="en-US" dirty="0"/>
              <a:t> data from blood and retina”</a:t>
            </a:r>
          </a:p>
          <a:p>
            <a:r>
              <a:rPr lang="en-US" dirty="0"/>
              <a:t>“Although the majority of the risk loci identified through the </a:t>
            </a:r>
            <a:r>
              <a:rPr lang="en-US" dirty="0" err="1"/>
              <a:t>MetaXcan</a:t>
            </a:r>
            <a:r>
              <a:rPr lang="en-US" dirty="0"/>
              <a:t> and SMR approaches were also identified in the meta-analysis, these analyses help with prioritizing the most likely functionally relevant genes”</a:t>
            </a:r>
          </a:p>
          <a:p>
            <a:pPr lvl="1"/>
            <a:r>
              <a:rPr lang="en-US" dirty="0"/>
              <a:t>“we used the approach implemented in FOCUS v0.5, a probabilistic framework that assigns a posterior probability for each gene causally driving TWAS associations in multiple tissues”</a:t>
            </a:r>
          </a:p>
        </p:txBody>
      </p:sp>
    </p:spTree>
    <p:extLst>
      <p:ext uri="{BB962C8B-B14F-4D97-AF65-F5344CB8AC3E}">
        <p14:creationId xmlns:p14="http://schemas.microsoft.com/office/powerpoint/2010/main" val="3564984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624-C33A-6546-AFE4-5DCED5C0C7E9}"/>
              </a:ext>
            </a:extLst>
          </p:cNvPr>
          <p:cNvSpPr>
            <a:spLocks noGrp="1"/>
          </p:cNvSpPr>
          <p:nvPr>
            <p:ph type="title"/>
          </p:nvPr>
        </p:nvSpPr>
        <p:spPr/>
        <p:txBody>
          <a:bodyPr>
            <a:normAutofit fontScale="90000"/>
          </a:bodyPr>
          <a:lstStyle/>
          <a:p>
            <a:r>
              <a:rPr lang="en-US" b="1" dirty="0"/>
              <a:t>Differential expression of the previously unknown risk loci in eye tissues</a:t>
            </a:r>
            <a:br>
              <a:rPr lang="en-US" b="1" dirty="0"/>
            </a:br>
            <a:endParaRPr lang="en-US" dirty="0"/>
          </a:p>
        </p:txBody>
      </p:sp>
      <p:pic>
        <p:nvPicPr>
          <p:cNvPr id="4" name="Picture 3">
            <a:extLst>
              <a:ext uri="{FF2B5EF4-FFF2-40B4-BE49-F238E27FC236}">
                <a16:creationId xmlns:a16="http://schemas.microsoft.com/office/drawing/2014/main" id="{775CBC40-6544-E849-81A0-B0F4CF6077C9}"/>
              </a:ext>
            </a:extLst>
          </p:cNvPr>
          <p:cNvPicPr>
            <a:picLocks noChangeAspect="1"/>
          </p:cNvPicPr>
          <p:nvPr/>
        </p:nvPicPr>
        <p:blipFill>
          <a:blip r:embed="rId2"/>
          <a:stretch>
            <a:fillRect/>
          </a:stretch>
        </p:blipFill>
        <p:spPr>
          <a:xfrm>
            <a:off x="1217953" y="1578146"/>
            <a:ext cx="4313355" cy="5167312"/>
          </a:xfrm>
          <a:prstGeom prst="rect">
            <a:avLst/>
          </a:prstGeom>
        </p:spPr>
      </p:pic>
      <p:pic>
        <p:nvPicPr>
          <p:cNvPr id="5" name="Picture 4">
            <a:extLst>
              <a:ext uri="{FF2B5EF4-FFF2-40B4-BE49-F238E27FC236}">
                <a16:creationId xmlns:a16="http://schemas.microsoft.com/office/drawing/2014/main" id="{DCE7E3AE-FB7F-F640-89BA-D87D9C705A7A}"/>
              </a:ext>
            </a:extLst>
          </p:cNvPr>
          <p:cNvPicPr>
            <a:picLocks noChangeAspect="1"/>
          </p:cNvPicPr>
          <p:nvPr/>
        </p:nvPicPr>
        <p:blipFill>
          <a:blip r:embed="rId3"/>
          <a:stretch>
            <a:fillRect/>
          </a:stretch>
        </p:blipFill>
        <p:spPr>
          <a:xfrm>
            <a:off x="7795012" y="1578144"/>
            <a:ext cx="4313356" cy="5167314"/>
          </a:xfrm>
          <a:prstGeom prst="rect">
            <a:avLst/>
          </a:prstGeom>
        </p:spPr>
      </p:pic>
      <p:sp>
        <p:nvSpPr>
          <p:cNvPr id="6" name="Rectangle 5">
            <a:extLst>
              <a:ext uri="{FF2B5EF4-FFF2-40B4-BE49-F238E27FC236}">
                <a16:creationId xmlns:a16="http://schemas.microsoft.com/office/drawing/2014/main" id="{EA7E473D-F60A-AD41-8A66-5B2B5C8C66B0}"/>
              </a:ext>
            </a:extLst>
          </p:cNvPr>
          <p:cNvSpPr/>
          <p:nvPr/>
        </p:nvSpPr>
        <p:spPr>
          <a:xfrm>
            <a:off x="-1" y="2431633"/>
            <a:ext cx="1322363" cy="2308324"/>
          </a:xfrm>
          <a:prstGeom prst="rect">
            <a:avLst/>
          </a:prstGeom>
        </p:spPr>
        <p:txBody>
          <a:bodyPr wrap="square">
            <a:spAutoFit/>
          </a:bodyPr>
          <a:lstStyle/>
          <a:p>
            <a:r>
              <a:rPr lang="en-US" dirty="0">
                <a:latin typeface="Times New Roman" panose="02020603050405020304" pitchFamily="18" charset="0"/>
              </a:rPr>
              <a:t> Clustering analysis shows that the majority of these genes were expressed in eye tissues </a:t>
            </a:r>
            <a:endParaRPr lang="en-US" dirty="0"/>
          </a:p>
        </p:txBody>
      </p:sp>
      <p:sp>
        <p:nvSpPr>
          <p:cNvPr id="7" name="Rectangle 6">
            <a:extLst>
              <a:ext uri="{FF2B5EF4-FFF2-40B4-BE49-F238E27FC236}">
                <a16:creationId xmlns:a16="http://schemas.microsoft.com/office/drawing/2014/main" id="{C632DB4E-C050-A442-94B8-60F18433097C}"/>
              </a:ext>
            </a:extLst>
          </p:cNvPr>
          <p:cNvSpPr/>
          <p:nvPr/>
        </p:nvSpPr>
        <p:spPr>
          <a:xfrm>
            <a:off x="5543363" y="1796814"/>
            <a:ext cx="2411797" cy="4524315"/>
          </a:xfrm>
          <a:prstGeom prst="rect">
            <a:avLst/>
          </a:prstGeom>
        </p:spPr>
        <p:txBody>
          <a:bodyPr wrap="square">
            <a:spAutoFit/>
          </a:bodyPr>
          <a:lstStyle/>
          <a:p>
            <a:r>
              <a:rPr lang="en-US" dirty="0">
                <a:latin typeface="Times New Roman" panose="02020603050405020304" pitchFamily="18" charset="0"/>
              </a:rPr>
              <a:t>We examined the differential expression of the previously unreported genes in ocular tissues likely to be involved in POAG pathogenesis, namely trabecular meshwork, ciliary body and optic nerve head, and found 36/51 (71%) of the genes differentially expressed in these tissues compared to the other eye tissues tested in this study</a:t>
            </a:r>
            <a:endParaRPr lang="en-US" dirty="0"/>
          </a:p>
        </p:txBody>
      </p:sp>
    </p:spTree>
    <p:extLst>
      <p:ext uri="{BB962C8B-B14F-4D97-AF65-F5344CB8AC3E}">
        <p14:creationId xmlns:p14="http://schemas.microsoft.com/office/powerpoint/2010/main" val="4148209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62F1-41C2-0245-AA76-FD508001A430}"/>
              </a:ext>
            </a:extLst>
          </p:cNvPr>
          <p:cNvSpPr>
            <a:spLocks noGrp="1"/>
          </p:cNvSpPr>
          <p:nvPr>
            <p:ph type="title"/>
          </p:nvPr>
        </p:nvSpPr>
        <p:spPr/>
        <p:txBody>
          <a:bodyPr/>
          <a:lstStyle/>
          <a:p>
            <a:r>
              <a:rPr lang="en-US" dirty="0"/>
              <a:t>Drug targets (Open Targets)</a:t>
            </a:r>
          </a:p>
        </p:txBody>
      </p:sp>
      <p:sp>
        <p:nvSpPr>
          <p:cNvPr id="3" name="Content Placeholder 2">
            <a:extLst>
              <a:ext uri="{FF2B5EF4-FFF2-40B4-BE49-F238E27FC236}">
                <a16:creationId xmlns:a16="http://schemas.microsoft.com/office/drawing/2014/main" id="{8BFE8A81-F5B4-FC41-BC9B-252D0DB3859F}"/>
              </a:ext>
            </a:extLst>
          </p:cNvPr>
          <p:cNvSpPr>
            <a:spLocks noGrp="1"/>
          </p:cNvSpPr>
          <p:nvPr>
            <p:ph idx="1"/>
          </p:nvPr>
        </p:nvSpPr>
        <p:spPr/>
        <p:txBody>
          <a:bodyPr/>
          <a:lstStyle/>
          <a:p>
            <a:pPr marL="0" indent="0">
              <a:buNone/>
            </a:pPr>
            <a:r>
              <a:rPr lang="en-US" dirty="0"/>
              <a:t>“At least 16 of the POAG risk genes (nearest to the lead SNPs) are targeted by existing drugs, some of which are already in use/clinical trials for several eye or systemic diseases. The functional relevance of 14 of these 16 drug target genes is supported by the bioinformatic functional analyses we used in this study (i.e., </a:t>
            </a:r>
            <a:r>
              <a:rPr lang="en-US" dirty="0" err="1"/>
              <a:t>eQTL</a:t>
            </a:r>
            <a:r>
              <a:rPr lang="en-US" dirty="0"/>
              <a:t>, chromatin interaction, </a:t>
            </a:r>
            <a:r>
              <a:rPr lang="en-US" dirty="0" err="1"/>
              <a:t>etc</a:t>
            </a:r>
            <a:r>
              <a:rPr lang="en-US" dirty="0"/>
              <a:t>; Supplementary Data ”</a:t>
            </a:r>
          </a:p>
        </p:txBody>
      </p:sp>
    </p:spTree>
    <p:extLst>
      <p:ext uri="{BB962C8B-B14F-4D97-AF65-F5344CB8AC3E}">
        <p14:creationId xmlns:p14="http://schemas.microsoft.com/office/powerpoint/2010/main" val="3735892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098D-C157-7B45-85CB-FEF2551919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9F81713-4791-F542-9105-C75B7A121D89}"/>
              </a:ext>
            </a:extLst>
          </p:cNvPr>
          <p:cNvSpPr>
            <a:spLocks noGrp="1"/>
          </p:cNvSpPr>
          <p:nvPr>
            <p:ph idx="1"/>
          </p:nvPr>
        </p:nvSpPr>
        <p:spPr/>
        <p:txBody>
          <a:bodyPr>
            <a:normAutofit fontScale="70000" lnSpcReduction="20000"/>
          </a:bodyPr>
          <a:lstStyle/>
          <a:p>
            <a:pPr marL="0" indent="0">
              <a:buNone/>
            </a:pPr>
            <a:r>
              <a:rPr lang="en-US" dirty="0"/>
              <a:t>“Integrating data from several lines of evidence described above, as well as the cross-ancestry fine-mapping and genetic pathways, provided support for specific genes potentially influencing POAG risk particularly </a:t>
            </a:r>
            <a:r>
              <a:rPr lang="en-US" i="1" dirty="0"/>
              <a:t>RERE</a:t>
            </a:r>
            <a:r>
              <a:rPr lang="en-US" dirty="0"/>
              <a:t>, </a:t>
            </a:r>
            <a:r>
              <a:rPr lang="en-US" i="1" dirty="0"/>
              <a:t>VCAM1</a:t>
            </a:r>
            <a:r>
              <a:rPr lang="en-US" dirty="0"/>
              <a:t>, </a:t>
            </a:r>
            <a:r>
              <a:rPr lang="en-US" i="1" dirty="0"/>
              <a:t>ZNF638</a:t>
            </a:r>
            <a:r>
              <a:rPr lang="en-US" dirty="0"/>
              <a:t>, </a:t>
            </a:r>
            <a:r>
              <a:rPr lang="en-US" i="1" dirty="0"/>
              <a:t>CLIC5</a:t>
            </a:r>
            <a:r>
              <a:rPr lang="en-US" dirty="0"/>
              <a:t>, </a:t>
            </a:r>
            <a:r>
              <a:rPr lang="en-US" i="1" dirty="0"/>
              <a:t>SLC2A12</a:t>
            </a:r>
            <a:r>
              <a:rPr lang="en-US" dirty="0"/>
              <a:t>, </a:t>
            </a:r>
            <a:r>
              <a:rPr lang="en-US" i="1" dirty="0"/>
              <a:t>YAP1</a:t>
            </a:r>
            <a:r>
              <a:rPr lang="en-US" dirty="0"/>
              <a:t>, </a:t>
            </a:r>
            <a:r>
              <a:rPr lang="en-US" i="1" dirty="0"/>
              <a:t>MXRA5</a:t>
            </a:r>
            <a:r>
              <a:rPr lang="en-US" dirty="0"/>
              <a:t>, and </a:t>
            </a:r>
            <a:r>
              <a:rPr lang="en-US" i="1" dirty="0"/>
              <a:t>SMAD6</a:t>
            </a:r>
            <a:r>
              <a:rPr lang="en-US" dirty="0"/>
              <a:t>.”</a:t>
            </a:r>
          </a:p>
          <a:p>
            <a:pPr marL="0" indent="0">
              <a:buNone/>
            </a:pPr>
            <a:endParaRPr lang="en-US" dirty="0"/>
          </a:p>
          <a:p>
            <a:pPr marL="0" indent="0">
              <a:buNone/>
            </a:pPr>
            <a:r>
              <a:rPr lang="en-US" dirty="0"/>
              <a:t>“For example, rs3777588, a lead GWAS SNP in this study, is an </a:t>
            </a:r>
            <a:r>
              <a:rPr lang="en-US" u="sng" dirty="0"/>
              <a:t>intronic</a:t>
            </a:r>
            <a:r>
              <a:rPr lang="en-US" dirty="0"/>
              <a:t> variant within </a:t>
            </a:r>
            <a:r>
              <a:rPr lang="en-US" i="1" dirty="0"/>
              <a:t>CLIC5</a:t>
            </a:r>
            <a:r>
              <a:rPr lang="en-US" dirty="0"/>
              <a:t>. The </a:t>
            </a:r>
            <a:r>
              <a:rPr lang="en-US" u="sng" dirty="0"/>
              <a:t>CADD</a:t>
            </a:r>
            <a:r>
              <a:rPr lang="en-US" dirty="0"/>
              <a:t> score for this variant is 16.58, providing support for the pathogenicity of this variant (determined by a CADD score &gt; 12.37). The lead SNP is also an </a:t>
            </a:r>
            <a:r>
              <a:rPr lang="en-US" u="sng" dirty="0" err="1"/>
              <a:t>eQLTL</a:t>
            </a:r>
            <a:r>
              <a:rPr lang="en-US" dirty="0"/>
              <a:t> for </a:t>
            </a:r>
            <a:r>
              <a:rPr lang="en-US" i="1" dirty="0"/>
              <a:t>CLIC5</a:t>
            </a:r>
            <a:r>
              <a:rPr lang="en-US" dirty="0"/>
              <a:t> in both </a:t>
            </a:r>
            <a:r>
              <a:rPr lang="en-US" u="sng" dirty="0" err="1"/>
              <a:t>GTEx</a:t>
            </a:r>
            <a:r>
              <a:rPr lang="en-US" u="sng" dirty="0"/>
              <a:t> and retina</a:t>
            </a:r>
            <a:r>
              <a:rPr lang="en-US" dirty="0"/>
              <a:t>, and </a:t>
            </a:r>
            <a:r>
              <a:rPr lang="en-US" u="sng" dirty="0"/>
              <a:t>gene-based analysis by incorporating </a:t>
            </a:r>
            <a:r>
              <a:rPr lang="en-US" u="sng" dirty="0" err="1"/>
              <a:t>eQTL</a:t>
            </a:r>
            <a:r>
              <a:rPr lang="en-US" u="sng" dirty="0"/>
              <a:t> data supported the involvement of </a:t>
            </a:r>
            <a:r>
              <a:rPr lang="en-US" i="1" u="sng" dirty="0"/>
              <a:t>CLIC5 in</a:t>
            </a:r>
            <a:r>
              <a:rPr lang="en-US" u="sng" dirty="0"/>
              <a:t> POAG risk</a:t>
            </a:r>
            <a:r>
              <a:rPr lang="en-US" dirty="0"/>
              <a:t>.”</a:t>
            </a:r>
          </a:p>
          <a:p>
            <a:pPr marL="0" indent="0">
              <a:buNone/>
            </a:pPr>
            <a:endParaRPr lang="en-US" dirty="0"/>
          </a:p>
          <a:p>
            <a:pPr marL="0" indent="0">
              <a:buNone/>
            </a:pPr>
            <a:r>
              <a:rPr lang="en-US" dirty="0"/>
              <a:t>“This approach also helped to select best genes near the lead SNPs or to shift the focus from the nearest genes to genes further away. For example, rs12846405, a lead GWAS SNP in this study, is an intergenic variant located between </a:t>
            </a:r>
            <a:r>
              <a:rPr lang="en-US" i="1" dirty="0"/>
              <a:t>MXRA5</a:t>
            </a:r>
            <a:r>
              <a:rPr lang="en-US" dirty="0"/>
              <a:t> and </a:t>
            </a:r>
            <a:r>
              <a:rPr lang="en-US" i="1" dirty="0"/>
              <a:t>PRKX</a:t>
            </a:r>
            <a:r>
              <a:rPr lang="en-US" dirty="0"/>
              <a:t>. Based on integration of </a:t>
            </a:r>
            <a:r>
              <a:rPr lang="en-US" dirty="0" err="1"/>
              <a:t>eQTL</a:t>
            </a:r>
            <a:r>
              <a:rPr lang="en-US" dirty="0"/>
              <a:t> data and gene-based analysis, </a:t>
            </a:r>
            <a:r>
              <a:rPr lang="en-US" i="1" dirty="0"/>
              <a:t>MXRA5</a:t>
            </a:r>
            <a:r>
              <a:rPr lang="en-US" dirty="0"/>
              <a:t> was prioritized as the most likely causal gene in this locus.”</a:t>
            </a:r>
          </a:p>
        </p:txBody>
      </p:sp>
    </p:spTree>
    <p:extLst>
      <p:ext uri="{BB962C8B-B14F-4D97-AF65-F5344CB8AC3E}">
        <p14:creationId xmlns:p14="http://schemas.microsoft.com/office/powerpoint/2010/main" val="67619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C1FE-6FD0-AAFB-3822-22F71EBC49BA}"/>
              </a:ext>
            </a:extLst>
          </p:cNvPr>
          <p:cNvSpPr>
            <a:spLocks noGrp="1"/>
          </p:cNvSpPr>
          <p:nvPr>
            <p:ph type="title"/>
          </p:nvPr>
        </p:nvSpPr>
        <p:spPr/>
        <p:txBody>
          <a:bodyPr/>
          <a:lstStyle/>
          <a:p>
            <a:r>
              <a:rPr lang="en-US" dirty="0"/>
              <a:t>Another tool: DEPICT</a:t>
            </a:r>
          </a:p>
        </p:txBody>
      </p:sp>
      <p:pic>
        <p:nvPicPr>
          <p:cNvPr id="5122" name="Picture 2" descr="Figure 1">
            <a:extLst>
              <a:ext uri="{FF2B5EF4-FFF2-40B4-BE49-F238E27FC236}">
                <a16:creationId xmlns:a16="http://schemas.microsoft.com/office/drawing/2014/main" id="{2E9C8D38-64F3-EC0D-8322-E5E87EE61B1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34378" y="1027906"/>
            <a:ext cx="5589210" cy="5695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6048E7-A4A6-0FF2-C00A-7A64D63C9F90}"/>
              </a:ext>
            </a:extLst>
          </p:cNvPr>
          <p:cNvSpPr txBox="1"/>
          <p:nvPr/>
        </p:nvSpPr>
        <p:spPr>
          <a:xfrm>
            <a:off x="335796" y="1511480"/>
            <a:ext cx="6098582" cy="4801314"/>
          </a:xfrm>
          <a:prstGeom prst="rect">
            <a:avLst/>
          </a:prstGeom>
          <a:noFill/>
        </p:spPr>
        <p:txBody>
          <a:bodyPr wrap="square">
            <a:spAutoFit/>
          </a:bodyPr>
          <a:lstStyle/>
          <a:p>
            <a:r>
              <a:rPr lang="en-US" b="0" i="0" u="none" strike="noStrike" dirty="0">
                <a:effectLst/>
                <a:latin typeface="Times New Roman" panose="02020603050405020304" pitchFamily="18" charset="0"/>
                <a:cs typeface="Times New Roman" panose="02020603050405020304" pitchFamily="18" charset="0"/>
              </a:rPr>
              <a:t>DEPICT is designed to identify likely causal genes, functional or phenotypic gene sets that are enriched in genes within associated loci, and tissues or cell types that are implicated by the associated loci. DEPICT takes as input a set of trait-associated SNPs and uses them to identify independently associated loci that may comprise up to several genes. DEPICT uses co-regulation data from 77,840 microarrays to predict genes’ biological functions across 14,461 gene sets representing a wide spectrum of biological annotations and to construct 14,461 ‘reconstituted’ gene sets. DEPICT then uses this information to identify reconstituted gene sets that enrich for genes in the associated loci, and to prioritize genes at associated loci, by identifying genes in different loci that have similar predicted functions. Finally, DEPICT relies on 37,427 human gene expression microarrays to assess whether genes in associated loci are highly expressed in any of 209 tissue/cell type annotations.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16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854E-C387-174A-8F55-90627CB04B9D}"/>
              </a:ext>
            </a:extLst>
          </p:cNvPr>
          <p:cNvSpPr>
            <a:spLocks noGrp="1"/>
          </p:cNvSpPr>
          <p:nvPr>
            <p:ph type="title"/>
          </p:nvPr>
        </p:nvSpPr>
        <p:spPr/>
        <p:txBody>
          <a:bodyPr/>
          <a:lstStyle/>
          <a:p>
            <a:r>
              <a:rPr lang="en-US" dirty="0"/>
              <a:t>GWAS examples</a:t>
            </a:r>
          </a:p>
        </p:txBody>
      </p:sp>
      <p:sp>
        <p:nvSpPr>
          <p:cNvPr id="3" name="Content Placeholder 2">
            <a:extLst>
              <a:ext uri="{FF2B5EF4-FFF2-40B4-BE49-F238E27FC236}">
                <a16:creationId xmlns:a16="http://schemas.microsoft.com/office/drawing/2014/main" id="{EDECD3E2-1BAC-3B4F-9205-28AE7944B1AF}"/>
              </a:ext>
            </a:extLst>
          </p:cNvPr>
          <p:cNvSpPr>
            <a:spLocks noGrp="1"/>
          </p:cNvSpPr>
          <p:nvPr>
            <p:ph idx="1"/>
          </p:nvPr>
        </p:nvSpPr>
        <p:spPr/>
        <p:txBody>
          <a:bodyPr/>
          <a:lstStyle/>
          <a:p>
            <a:pPr marL="0" indent="0">
              <a:buNone/>
            </a:pPr>
            <a:r>
              <a:rPr lang="en-US" dirty="0"/>
              <a:t>How are the data integration resources and tools we’ve discussed used in real publications?</a:t>
            </a:r>
          </a:p>
          <a:p>
            <a:pPr marL="0" indent="0">
              <a:buNone/>
            </a:pPr>
            <a:endParaRPr lang="en-US" dirty="0"/>
          </a:p>
          <a:p>
            <a:pPr marL="0" indent="0">
              <a:buNone/>
            </a:pPr>
            <a:r>
              <a:rPr lang="en-US" dirty="0"/>
              <a:t>We’ll look at examples and try to characterize a few GWA studies based on their “downstream” analyses.</a:t>
            </a:r>
          </a:p>
        </p:txBody>
      </p:sp>
    </p:spTree>
    <p:extLst>
      <p:ext uri="{BB962C8B-B14F-4D97-AF65-F5344CB8AC3E}">
        <p14:creationId xmlns:p14="http://schemas.microsoft.com/office/powerpoint/2010/main" val="312444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29CB-3218-E042-80B9-86BB5381BFC9}"/>
              </a:ext>
            </a:extLst>
          </p:cNvPr>
          <p:cNvSpPr>
            <a:spLocks noGrp="1"/>
          </p:cNvSpPr>
          <p:nvPr>
            <p:ph type="title"/>
          </p:nvPr>
        </p:nvSpPr>
        <p:spPr/>
        <p:txBody>
          <a:bodyPr/>
          <a:lstStyle/>
          <a:p>
            <a:r>
              <a:rPr lang="en-US" dirty="0"/>
              <a:t>GWAS #1</a:t>
            </a:r>
          </a:p>
        </p:txBody>
      </p:sp>
      <p:sp>
        <p:nvSpPr>
          <p:cNvPr id="3" name="Content Placeholder 2">
            <a:extLst>
              <a:ext uri="{FF2B5EF4-FFF2-40B4-BE49-F238E27FC236}">
                <a16:creationId xmlns:a16="http://schemas.microsoft.com/office/drawing/2014/main" id="{315D45B5-F3BF-EA4D-A65E-648B506CE7E9}"/>
              </a:ext>
            </a:extLst>
          </p:cNvPr>
          <p:cNvSpPr>
            <a:spLocks noGrp="1"/>
          </p:cNvSpPr>
          <p:nvPr>
            <p:ph idx="1"/>
          </p:nvPr>
        </p:nvSpPr>
        <p:spPr/>
        <p:txBody>
          <a:bodyPr/>
          <a:lstStyle/>
          <a:p>
            <a:r>
              <a:rPr lang="en-US" dirty="0"/>
              <a:t>Phenotype: systemic lupus erythematosus (SLE)</a:t>
            </a:r>
          </a:p>
          <a:p>
            <a:r>
              <a:rPr lang="en-US" dirty="0"/>
              <a:t>Predominantly studied so far in Europeans</a:t>
            </a:r>
          </a:p>
          <a:p>
            <a:r>
              <a:rPr lang="en-US" dirty="0"/>
              <a:t>This study performs GWAS in Chinese individuals (largely Han) and re-analyzes existing GWAS cohorts</a:t>
            </a:r>
          </a:p>
          <a:p>
            <a:r>
              <a:rPr lang="en-US" dirty="0"/>
              <a:t>Known population-level differences: non-Europeans have</a:t>
            </a:r>
          </a:p>
          <a:p>
            <a:pPr lvl="1"/>
            <a:r>
              <a:rPr lang="en-US" dirty="0"/>
              <a:t>earlier age-at-onset</a:t>
            </a:r>
          </a:p>
          <a:p>
            <a:pPr lvl="1"/>
            <a:r>
              <a:rPr lang="en-US" dirty="0"/>
              <a:t>higher prevalence</a:t>
            </a:r>
          </a:p>
          <a:p>
            <a:pPr lvl="1"/>
            <a:r>
              <a:rPr lang="en-US" dirty="0"/>
              <a:t>higher risk of renal disease</a:t>
            </a:r>
          </a:p>
          <a:p>
            <a:pPr lvl="1"/>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2404081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27847</TotalTime>
  <Words>6040</Words>
  <Application>Microsoft Macintosh PowerPoint</Application>
  <PresentationFormat>Widescreen</PresentationFormat>
  <Paragraphs>320</Paragraphs>
  <Slides>67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Arial</vt:lpstr>
      <vt:lpstr>Calibri</vt:lpstr>
      <vt:lpstr>Calibri Light</vt:lpstr>
      <vt:lpstr>Harding</vt:lpstr>
      <vt:lpstr>Times New Roman</vt:lpstr>
      <vt:lpstr>Office Theme</vt:lpstr>
      <vt:lpstr>Fine-mapping and examples of data integration</vt:lpstr>
      <vt:lpstr>Fine-mapping</vt:lpstr>
      <vt:lpstr>Some fine-mapping strategies</vt:lpstr>
      <vt:lpstr>Some fine-mapping tools</vt:lpstr>
      <vt:lpstr>Colocalization</vt:lpstr>
      <vt:lpstr>Colocalization</vt:lpstr>
      <vt:lpstr>Another tool: DEPICT</vt:lpstr>
      <vt:lpstr>GWAS examples</vt:lpstr>
      <vt:lpstr>GWAS #1</vt:lpstr>
      <vt:lpstr>GWAS #1 follow-up approach: “Focus on population differences”  </vt:lpstr>
      <vt:lpstr>GWAS in cohorts </vt:lpstr>
      <vt:lpstr>Meta-analysis in ancestral groups </vt:lpstr>
      <vt:lpstr>Enrichment of heritability by annotation category (non cell-type-specific)</vt:lpstr>
      <vt:lpstr>Enrichment of heritability by annotation category (cell-type specific)</vt:lpstr>
      <vt:lpstr>Protein-interaction analysis</vt:lpstr>
      <vt:lpstr>Pathway (gene set) analysis</vt:lpstr>
      <vt:lpstr>Trans-ancestral fine-mapping</vt:lpstr>
      <vt:lpstr>Exploration of heterogeneity</vt:lpstr>
      <vt:lpstr>Exploration of heterogeneity</vt:lpstr>
      <vt:lpstr>Exploration of heterogeneity</vt:lpstr>
      <vt:lpstr>GWAS #2 follow-up approach: focus on shared genetics with another trait</vt:lpstr>
      <vt:lpstr>GWAS of TSH</vt:lpstr>
      <vt:lpstr>Gene-based burden test</vt:lpstr>
      <vt:lpstr>Fine-mapping an interesting locus (functional follow-up not shown here)</vt:lpstr>
      <vt:lpstr>Prioritization/gene set analyses</vt:lpstr>
      <vt:lpstr>PheWAS</vt:lpstr>
      <vt:lpstr>PheWAS</vt:lpstr>
      <vt:lpstr>PheWAS</vt:lpstr>
      <vt:lpstr>PRS PheWAS</vt:lpstr>
      <vt:lpstr>PRS PheWAS</vt:lpstr>
      <vt:lpstr>Mendelian randomization</vt:lpstr>
      <vt:lpstr>GWAS #3 Follow-up approach: A little annotation and MR</vt:lpstr>
      <vt:lpstr>GWAS</vt:lpstr>
      <vt:lpstr>GWAS</vt:lpstr>
      <vt:lpstr>GWAS</vt:lpstr>
      <vt:lpstr>GWAS</vt:lpstr>
      <vt:lpstr>GWAS</vt:lpstr>
      <vt:lpstr>Functional annotation</vt:lpstr>
      <vt:lpstr>Functional annotation</vt:lpstr>
      <vt:lpstr>Functional annotation</vt:lpstr>
      <vt:lpstr>Functional annotation</vt:lpstr>
      <vt:lpstr>Functional annotation</vt:lpstr>
      <vt:lpstr>Mendelian randomization</vt:lpstr>
      <vt:lpstr>GWAS #4 Follow-up approach: Focus on phenotypes/expression in relevant tissues </vt:lpstr>
      <vt:lpstr>GWAS</vt:lpstr>
      <vt:lpstr>GWAS</vt:lpstr>
      <vt:lpstr>Gene, pathway, tissue analysis (DEPICT)</vt:lpstr>
      <vt:lpstr>Gene, pathway, tissue analysis (DEPICT)</vt:lpstr>
      <vt:lpstr>PheWAS</vt:lpstr>
      <vt:lpstr>PheWAS</vt:lpstr>
      <vt:lpstr>Overlap with previous liver disease GWAS</vt:lpstr>
      <vt:lpstr>PRS</vt:lpstr>
      <vt:lpstr>Overlap with Mendelian disease</vt:lpstr>
      <vt:lpstr>Single-cell RNA-seq</vt:lpstr>
      <vt:lpstr>GWAS #5 Follow-up approach: “Do a lot of stuff and informally integrate it all”</vt:lpstr>
      <vt:lpstr>GWAS #5</vt:lpstr>
      <vt:lpstr>GWAS</vt:lpstr>
      <vt:lpstr>“Pleiotropy”</vt:lpstr>
      <vt:lpstr>Colocalization</vt:lpstr>
      <vt:lpstr>Fine-mapping</vt:lpstr>
      <vt:lpstr>Gene-based and pathway analyses (MAGMA) </vt:lpstr>
      <vt:lpstr>Functional annotation/gene-mapping</vt:lpstr>
      <vt:lpstr>Functional annotation/gene-mapping</vt:lpstr>
      <vt:lpstr>TWAS</vt:lpstr>
      <vt:lpstr>Differential expression of the previously unknown risk loci in eye tissues </vt:lpstr>
      <vt:lpstr>Drug targets (Open Targets)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1419</cp:revision>
  <dcterms:created xsi:type="dcterms:W3CDTF">2016-09-16T14:23:11Z</dcterms:created>
  <dcterms:modified xsi:type="dcterms:W3CDTF">2025-04-22T14:36:03Z</dcterms:modified>
</cp:coreProperties>
</file>